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98" r:id="rId5"/>
    <p:sldId id="299" r:id="rId6"/>
    <p:sldId id="265" r:id="rId7"/>
    <p:sldId id="300" r:id="rId8"/>
    <p:sldId id="301" r:id="rId9"/>
    <p:sldId id="302" r:id="rId10"/>
    <p:sldId id="267" r:id="rId11"/>
    <p:sldId id="285" r:id="rId12"/>
    <p:sldId id="286" r:id="rId13"/>
    <p:sldId id="268" r:id="rId14"/>
    <p:sldId id="284" r:id="rId15"/>
    <p:sldId id="287" r:id="rId16"/>
    <p:sldId id="288" r:id="rId17"/>
    <p:sldId id="271" r:id="rId18"/>
    <p:sldId id="272" r:id="rId19"/>
    <p:sldId id="296" r:id="rId20"/>
    <p:sldId id="303" r:id="rId21"/>
    <p:sldId id="276"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51" autoAdjust="0"/>
    <p:restoredTop sz="94660"/>
  </p:normalViewPr>
  <p:slideViewPr>
    <p:cSldViewPr snapToGrid="0">
      <p:cViewPr varScale="1">
        <p:scale>
          <a:sx n="160" d="100"/>
          <a:sy n="160" d="100"/>
        </p:scale>
        <p:origin x="11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C1B9E5-C75D-2343-BD27-7C13416C1056}" type="datetimeFigureOut">
              <a:rPr lang="en-US" smtClean="0"/>
              <a:t>8/4/20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E346E-79EF-E34D-855B-A79A7C31D8C0}" type="slidenum">
              <a:rPr lang="en-US" smtClean="0"/>
              <a:t>‹#›</a:t>
            </a:fld>
            <a:endParaRPr lang="en-US"/>
          </a:p>
        </p:txBody>
      </p:sp>
    </p:spTree>
    <p:extLst>
      <p:ext uri="{BB962C8B-B14F-4D97-AF65-F5344CB8AC3E}">
        <p14:creationId xmlns:p14="http://schemas.microsoft.com/office/powerpoint/2010/main" val="1928052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2</a:t>
            </a:fld>
            <a:endParaRPr lang="en-US"/>
          </a:p>
        </p:txBody>
      </p:sp>
    </p:spTree>
    <p:extLst>
      <p:ext uri="{BB962C8B-B14F-4D97-AF65-F5344CB8AC3E}">
        <p14:creationId xmlns:p14="http://schemas.microsoft.com/office/powerpoint/2010/main" val="2964422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04/08/2020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04/08/2020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04/08/2020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04/08/2020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04/08/2020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04/08/2020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04/08/2020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04/08/2020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04/08/2020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04/08/2020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04/08/2020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04/08/2020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478423"/>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Office for National Statistics (ONS) release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24</a:t>
            </a:r>
            <a:r>
              <a:rPr lang="en-GB" sz="1400" baseline="30000" dirty="0"/>
              <a:t>th</a:t>
            </a:r>
            <a:r>
              <a:rPr lang="en-GB" sz="1400" dirty="0"/>
              <a:t> July but were registered up to 1</a:t>
            </a:r>
            <a:r>
              <a:rPr lang="en-GB" sz="1400" baseline="30000" dirty="0"/>
              <a:t>st</a:t>
            </a:r>
            <a:r>
              <a:rPr lang="en-GB" sz="1400" dirty="0"/>
              <a:t> August.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30/06/2020 by sex at local level are presented here.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173069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Tree>
    <p:extLst>
      <p:ext uri="{BB962C8B-B14F-4D97-AF65-F5344CB8AC3E}">
        <p14:creationId xmlns:p14="http://schemas.microsoft.com/office/powerpoint/2010/main" val="2107338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6" y="198311"/>
            <a:ext cx="6906575" cy="2557990"/>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30/06/2020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5" y="4188358"/>
            <a:ext cx="7809888" cy="2684649"/>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2930972351"/>
              </p:ext>
            </p:extLst>
          </p:nvPr>
        </p:nvGraphicFramePr>
        <p:xfrm>
          <a:off x="180923" y="307462"/>
          <a:ext cx="4313237" cy="3768725"/>
        </p:xfrm>
        <a:graphic>
          <a:graphicData uri="http://schemas.openxmlformats.org/drawingml/2006/table">
            <a:tbl>
              <a:tblPr/>
              <a:tblGrid>
                <a:gridCol w="1329825">
                  <a:extLst>
                    <a:ext uri="{9D8B030D-6E8A-4147-A177-3AD203B41FA5}">
                      <a16:colId xmlns:a16="http://schemas.microsoft.com/office/drawing/2014/main" val="3348641187"/>
                    </a:ext>
                  </a:extLst>
                </a:gridCol>
                <a:gridCol w="506912">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158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72 per 100,000 ESP, 95% CI: 60-83</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357</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44 per 100,000 ESP, 95% CI: 40-49</a:t>
                      </a:r>
                    </a:p>
                  </a:txBody>
                  <a:tcPr marL="9525" marR="9525" marT="9525" marB="0" anchor="b">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40 per 100,000 ESP, 95% CI: 31-52</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 per 100,000 ESP, 95% CI: 5-18</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74 per 100,000 ESP, 95% CI: 60-88</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dirty="0">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 per 100,000 ESP, 95% CI: 25-44</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112</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 per 100,000 ESP, 95% CI: 40-59</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623</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57 per 100,000 ESP, 95% CI: 52-61</a:t>
                      </a:r>
                    </a:p>
                  </a:txBody>
                  <a:tcPr marL="9525" marR="9525" marT="9525" marB="0" anchor="b">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1000" b="0" i="0" u="none" strike="noStrike" dirty="0" err="1">
                          <a:solidFill>
                            <a:srgbClr val="000000"/>
                          </a:solidFill>
                          <a:effectLst/>
                          <a:latin typeface="Calibri" panose="020F0502020204030204" pitchFamily="34" charset="0"/>
                        </a:rPr>
                        <a:t>Adur</a:t>
                      </a:r>
                      <a:endParaRPr lang="en-GB" sz="1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51 per 100,000 ESP, 95% CI: 36-69</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67</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26 per 100,000 ESP, 95% CI: 20-34</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43 per 100,000 ESP, 95% CI: 34-54</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dirty="0">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86 per 100,000 ESP, 95% CI: 68-108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67 per 100,000 ESP, 95% CI: 55-79</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96 per 100,000 ESP, 95% CI: 81-110</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77</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52 per 100,000 ESP, 95% CI: 41-66</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7,086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73 per 100,000 ESP, 95% CI: 72-75</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48,040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89 per 100,000 ESP, 95% CI: 88-90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015663"/>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a:t>
            </a:r>
          </a:p>
        </p:txBody>
      </p:sp>
    </p:spTree>
    <p:extLst>
      <p:ext uri="{BB962C8B-B14F-4D97-AF65-F5344CB8AC3E}">
        <p14:creationId xmlns:p14="http://schemas.microsoft.com/office/powerpoint/2010/main" val="396351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6A812C-9069-DB44-9568-679750A8B9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375874"/>
            <a:ext cx="11018843"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866060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B9BD98-3315-1D4A-B3F9-FC6578E455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375874"/>
            <a:ext cx="11018843" cy="6357024"/>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683964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43817" y="287884"/>
            <a:ext cx="11236174" cy="6266327"/>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1783523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43820" y="182873"/>
            <a:ext cx="11236172" cy="6266327"/>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3752983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8331" y="2345019"/>
            <a:ext cx="5534799" cy="2818647"/>
          </a:xfrm>
          <a:prstGeom prst="rect">
            <a:avLst/>
          </a:prstGeom>
        </p:spPr>
      </p:pic>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269759" cy="307777"/>
          </a:xfrm>
          <a:prstGeom prst="rect">
            <a:avLst/>
          </a:prstGeom>
          <a:noFill/>
        </p:spPr>
        <p:txBody>
          <a:bodyPr wrap="none" rtlCol="0">
            <a:spAutoFit/>
          </a:bodyPr>
          <a:lstStyle/>
          <a:p>
            <a:r>
              <a:rPr lang="en-US" sz="1400" b="1" dirty="0"/>
              <a:t>All cause mortality; West Sussex; week ending 24</a:t>
            </a:r>
            <a:r>
              <a:rPr lang="en-US" sz="1400" b="1" baseline="30000" dirty="0"/>
              <a:t>th</a:t>
            </a:r>
            <a:r>
              <a:rPr lang="en-US" sz="1400" b="1" dirty="0"/>
              <a:t> July</a:t>
            </a:r>
          </a:p>
        </p:txBody>
      </p:sp>
      <p:pic>
        <p:nvPicPr>
          <p:cNvPr id="8" name="Picture 7">
            <a:extLst>
              <a:ext uri="{FF2B5EF4-FFF2-40B4-BE49-F238E27FC236}">
                <a16:creationId xmlns:a16="http://schemas.microsoft.com/office/drawing/2014/main" id="{A8BC4978-92E9-8247-9685-65E8C6C9C3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8331" y="297018"/>
            <a:ext cx="5534794" cy="2049924"/>
          </a:xfrm>
          <a:prstGeom prst="rect">
            <a:avLst/>
          </a:prstGeom>
        </p:spPr>
      </p:pic>
      <p:graphicFrame>
        <p:nvGraphicFramePr>
          <p:cNvPr id="9" name="Table 8">
            <a:extLst>
              <a:ext uri="{FF2B5EF4-FFF2-40B4-BE49-F238E27FC236}">
                <a16:creationId xmlns:a16="http://schemas.microsoft.com/office/drawing/2014/main" id="{B7146101-DC6C-EB41-8C4E-4071F160C26B}"/>
              </a:ext>
            </a:extLst>
          </p:cNvPr>
          <p:cNvGraphicFramePr>
            <a:graphicFrameLocks noGrp="1"/>
          </p:cNvGraphicFramePr>
          <p:nvPr>
            <p:extLst>
              <p:ext uri="{D42A27DB-BD31-4B8C-83A1-F6EECF244321}">
                <p14:modId xmlns:p14="http://schemas.microsoft.com/office/powerpoint/2010/main" val="431059619"/>
              </p:ext>
            </p:extLst>
          </p:nvPr>
        </p:nvGraphicFramePr>
        <p:xfrm>
          <a:off x="158329" y="5150904"/>
          <a:ext cx="11875361" cy="1440327"/>
        </p:xfrm>
        <a:graphic>
          <a:graphicData uri="http://schemas.openxmlformats.org/drawingml/2006/table">
            <a:tbl>
              <a:tblPr/>
              <a:tblGrid>
                <a:gridCol w="527095">
                  <a:extLst>
                    <a:ext uri="{9D8B030D-6E8A-4147-A177-3AD203B41FA5}">
                      <a16:colId xmlns:a16="http://schemas.microsoft.com/office/drawing/2014/main" val="1998575075"/>
                    </a:ext>
                  </a:extLst>
                </a:gridCol>
                <a:gridCol w="357237">
                  <a:extLst>
                    <a:ext uri="{9D8B030D-6E8A-4147-A177-3AD203B41FA5}">
                      <a16:colId xmlns:a16="http://schemas.microsoft.com/office/drawing/2014/main" val="4082139058"/>
                    </a:ext>
                  </a:extLst>
                </a:gridCol>
                <a:gridCol w="379001">
                  <a:extLst>
                    <a:ext uri="{9D8B030D-6E8A-4147-A177-3AD203B41FA5}">
                      <a16:colId xmlns:a16="http://schemas.microsoft.com/office/drawing/2014/main" val="1877115370"/>
                    </a:ext>
                  </a:extLst>
                </a:gridCol>
                <a:gridCol w="379001">
                  <a:extLst>
                    <a:ext uri="{9D8B030D-6E8A-4147-A177-3AD203B41FA5}">
                      <a16:colId xmlns:a16="http://schemas.microsoft.com/office/drawing/2014/main" val="696609331"/>
                    </a:ext>
                  </a:extLst>
                </a:gridCol>
                <a:gridCol w="379001">
                  <a:extLst>
                    <a:ext uri="{9D8B030D-6E8A-4147-A177-3AD203B41FA5}">
                      <a16:colId xmlns:a16="http://schemas.microsoft.com/office/drawing/2014/main" val="945435690"/>
                    </a:ext>
                  </a:extLst>
                </a:gridCol>
                <a:gridCol w="379001">
                  <a:extLst>
                    <a:ext uri="{9D8B030D-6E8A-4147-A177-3AD203B41FA5}">
                      <a16:colId xmlns:a16="http://schemas.microsoft.com/office/drawing/2014/main" val="4099392816"/>
                    </a:ext>
                  </a:extLst>
                </a:gridCol>
                <a:gridCol w="379001">
                  <a:extLst>
                    <a:ext uri="{9D8B030D-6E8A-4147-A177-3AD203B41FA5}">
                      <a16:colId xmlns:a16="http://schemas.microsoft.com/office/drawing/2014/main" val="2492613715"/>
                    </a:ext>
                  </a:extLst>
                </a:gridCol>
                <a:gridCol w="379001">
                  <a:extLst>
                    <a:ext uri="{9D8B030D-6E8A-4147-A177-3AD203B41FA5}">
                      <a16:colId xmlns:a16="http://schemas.microsoft.com/office/drawing/2014/main" val="4065020466"/>
                    </a:ext>
                  </a:extLst>
                </a:gridCol>
                <a:gridCol w="379001">
                  <a:extLst>
                    <a:ext uri="{9D8B030D-6E8A-4147-A177-3AD203B41FA5}">
                      <a16:colId xmlns:a16="http://schemas.microsoft.com/office/drawing/2014/main" val="1865002551"/>
                    </a:ext>
                  </a:extLst>
                </a:gridCol>
                <a:gridCol w="379001">
                  <a:extLst>
                    <a:ext uri="{9D8B030D-6E8A-4147-A177-3AD203B41FA5}">
                      <a16:colId xmlns:a16="http://schemas.microsoft.com/office/drawing/2014/main" val="3813846355"/>
                    </a:ext>
                  </a:extLst>
                </a:gridCol>
                <a:gridCol w="379001">
                  <a:extLst>
                    <a:ext uri="{9D8B030D-6E8A-4147-A177-3AD203B41FA5}">
                      <a16:colId xmlns:a16="http://schemas.microsoft.com/office/drawing/2014/main" val="234630756"/>
                    </a:ext>
                  </a:extLst>
                </a:gridCol>
                <a:gridCol w="379001">
                  <a:extLst>
                    <a:ext uri="{9D8B030D-6E8A-4147-A177-3AD203B41FA5}">
                      <a16:colId xmlns:a16="http://schemas.microsoft.com/office/drawing/2014/main" val="3725478471"/>
                    </a:ext>
                  </a:extLst>
                </a:gridCol>
                <a:gridCol w="379001">
                  <a:extLst>
                    <a:ext uri="{9D8B030D-6E8A-4147-A177-3AD203B41FA5}">
                      <a16:colId xmlns:a16="http://schemas.microsoft.com/office/drawing/2014/main" val="2828013913"/>
                    </a:ext>
                  </a:extLst>
                </a:gridCol>
                <a:gridCol w="379001">
                  <a:extLst>
                    <a:ext uri="{9D8B030D-6E8A-4147-A177-3AD203B41FA5}">
                      <a16:colId xmlns:a16="http://schemas.microsoft.com/office/drawing/2014/main" val="2637868432"/>
                    </a:ext>
                  </a:extLst>
                </a:gridCol>
                <a:gridCol w="379001">
                  <a:extLst>
                    <a:ext uri="{9D8B030D-6E8A-4147-A177-3AD203B41FA5}">
                      <a16:colId xmlns:a16="http://schemas.microsoft.com/office/drawing/2014/main" val="1956483777"/>
                    </a:ext>
                  </a:extLst>
                </a:gridCol>
                <a:gridCol w="379001">
                  <a:extLst>
                    <a:ext uri="{9D8B030D-6E8A-4147-A177-3AD203B41FA5}">
                      <a16:colId xmlns:a16="http://schemas.microsoft.com/office/drawing/2014/main" val="1653521048"/>
                    </a:ext>
                  </a:extLst>
                </a:gridCol>
                <a:gridCol w="379001">
                  <a:extLst>
                    <a:ext uri="{9D8B030D-6E8A-4147-A177-3AD203B41FA5}">
                      <a16:colId xmlns:a16="http://schemas.microsoft.com/office/drawing/2014/main" val="2665635879"/>
                    </a:ext>
                  </a:extLst>
                </a:gridCol>
                <a:gridCol w="379001">
                  <a:extLst>
                    <a:ext uri="{9D8B030D-6E8A-4147-A177-3AD203B41FA5}">
                      <a16:colId xmlns:a16="http://schemas.microsoft.com/office/drawing/2014/main" val="2210826613"/>
                    </a:ext>
                  </a:extLst>
                </a:gridCol>
                <a:gridCol w="379001">
                  <a:extLst>
                    <a:ext uri="{9D8B030D-6E8A-4147-A177-3AD203B41FA5}">
                      <a16:colId xmlns:a16="http://schemas.microsoft.com/office/drawing/2014/main" val="1066874851"/>
                    </a:ext>
                  </a:extLst>
                </a:gridCol>
                <a:gridCol w="379001">
                  <a:extLst>
                    <a:ext uri="{9D8B030D-6E8A-4147-A177-3AD203B41FA5}">
                      <a16:colId xmlns:a16="http://schemas.microsoft.com/office/drawing/2014/main" val="1570344299"/>
                    </a:ext>
                  </a:extLst>
                </a:gridCol>
                <a:gridCol w="379001">
                  <a:extLst>
                    <a:ext uri="{9D8B030D-6E8A-4147-A177-3AD203B41FA5}">
                      <a16:colId xmlns:a16="http://schemas.microsoft.com/office/drawing/2014/main" val="3799185299"/>
                    </a:ext>
                  </a:extLst>
                </a:gridCol>
                <a:gridCol w="379001">
                  <a:extLst>
                    <a:ext uri="{9D8B030D-6E8A-4147-A177-3AD203B41FA5}">
                      <a16:colId xmlns:a16="http://schemas.microsoft.com/office/drawing/2014/main" val="577733187"/>
                    </a:ext>
                  </a:extLst>
                </a:gridCol>
                <a:gridCol w="379001">
                  <a:extLst>
                    <a:ext uri="{9D8B030D-6E8A-4147-A177-3AD203B41FA5}">
                      <a16:colId xmlns:a16="http://schemas.microsoft.com/office/drawing/2014/main" val="2851271479"/>
                    </a:ext>
                  </a:extLst>
                </a:gridCol>
                <a:gridCol w="379001">
                  <a:extLst>
                    <a:ext uri="{9D8B030D-6E8A-4147-A177-3AD203B41FA5}">
                      <a16:colId xmlns:a16="http://schemas.microsoft.com/office/drawing/2014/main" val="4173096911"/>
                    </a:ext>
                  </a:extLst>
                </a:gridCol>
                <a:gridCol w="379001">
                  <a:extLst>
                    <a:ext uri="{9D8B030D-6E8A-4147-A177-3AD203B41FA5}">
                      <a16:colId xmlns:a16="http://schemas.microsoft.com/office/drawing/2014/main" val="857751430"/>
                    </a:ext>
                  </a:extLst>
                </a:gridCol>
                <a:gridCol w="379001">
                  <a:extLst>
                    <a:ext uri="{9D8B030D-6E8A-4147-A177-3AD203B41FA5}">
                      <a16:colId xmlns:a16="http://schemas.microsoft.com/office/drawing/2014/main" val="1252740657"/>
                    </a:ext>
                  </a:extLst>
                </a:gridCol>
                <a:gridCol w="379001">
                  <a:extLst>
                    <a:ext uri="{9D8B030D-6E8A-4147-A177-3AD203B41FA5}">
                      <a16:colId xmlns:a16="http://schemas.microsoft.com/office/drawing/2014/main" val="2042617685"/>
                    </a:ext>
                  </a:extLst>
                </a:gridCol>
                <a:gridCol w="379001">
                  <a:extLst>
                    <a:ext uri="{9D8B030D-6E8A-4147-A177-3AD203B41FA5}">
                      <a16:colId xmlns:a16="http://schemas.microsoft.com/office/drawing/2014/main" val="4115922538"/>
                    </a:ext>
                  </a:extLst>
                </a:gridCol>
                <a:gridCol w="379001">
                  <a:extLst>
                    <a:ext uri="{9D8B030D-6E8A-4147-A177-3AD203B41FA5}">
                      <a16:colId xmlns:a16="http://schemas.microsoft.com/office/drawing/2014/main" val="826124931"/>
                    </a:ext>
                  </a:extLst>
                </a:gridCol>
                <a:gridCol w="379001">
                  <a:extLst>
                    <a:ext uri="{9D8B030D-6E8A-4147-A177-3AD203B41FA5}">
                      <a16:colId xmlns:a16="http://schemas.microsoft.com/office/drawing/2014/main" val="2490209166"/>
                    </a:ext>
                  </a:extLst>
                </a:gridCol>
                <a:gridCol w="379001">
                  <a:extLst>
                    <a:ext uri="{9D8B030D-6E8A-4147-A177-3AD203B41FA5}">
                      <a16:colId xmlns:a16="http://schemas.microsoft.com/office/drawing/2014/main" val="991999624"/>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28</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13</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8</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15</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22</a:t>
                      </a:r>
                      <a:r>
                        <a:rPr lang="en-GB" sz="900" b="1" i="0" u="none" strike="noStrike" baseline="30000" dirty="0">
                          <a:solidFill>
                            <a:srgbClr val="000000"/>
                          </a:solidFill>
                          <a:effectLst/>
                          <a:latin typeface="Calibri" panose="020F0502020204030204" pitchFamily="34" charset="0"/>
                        </a:rPr>
                        <a:t>nd</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29</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5</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12</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19</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Jun</a:t>
                      </a:r>
                      <a:endParaRPr lang="en-GB" sz="900" b="1" i="0" u="none" strike="noStrike" baseline="30000" dirty="0">
                        <a:solidFill>
                          <a:srgbClr val="000000"/>
                        </a:solidFill>
                        <a:effectLst/>
                        <a:latin typeface="Calibri" panose="020F0502020204030204" pitchFamily="34" charset="0"/>
                      </a:endParaRP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baseline="0" dirty="0">
                          <a:solidFill>
                            <a:srgbClr val="000000"/>
                          </a:solidFill>
                          <a:effectLst/>
                          <a:latin typeface="Calibri" panose="020F0502020204030204" pitchFamily="34" charset="0"/>
                        </a:rPr>
                        <a:t>3</a:t>
                      </a:r>
                      <a:r>
                        <a:rPr lang="en-GB" sz="900" b="1" i="0" u="none" strike="noStrike" baseline="30000" dirty="0">
                          <a:solidFill>
                            <a:srgbClr val="000000"/>
                          </a:solidFill>
                          <a:effectLst/>
                          <a:latin typeface="Calibri" panose="020F0502020204030204" pitchFamily="34" charset="0"/>
                        </a:rPr>
                        <a:t>rd</a:t>
                      </a:r>
                      <a:r>
                        <a:rPr lang="en-GB" sz="900" b="1" i="0" u="none" strike="noStrike" baseline="0" dirty="0">
                          <a:solidFill>
                            <a:srgbClr val="000000"/>
                          </a:solidFill>
                          <a:effectLst/>
                          <a:latin typeface="Calibri" panose="020F0502020204030204" pitchFamily="34" charset="0"/>
                        </a:rPr>
                        <a:t> </a:t>
                      </a:r>
                    </a:p>
                    <a:p>
                      <a:pPr algn="r" fontAlgn="b"/>
                      <a:r>
                        <a:rPr lang="en-GB" sz="900" b="1" i="0" u="none" strike="noStrike" baseline="0" dirty="0">
                          <a:solidFill>
                            <a:srgbClr val="000000"/>
                          </a:solidFill>
                          <a:effectLst/>
                          <a:latin typeface="Calibri" panose="020F0502020204030204" pitchFamily="34" charset="0"/>
                        </a:rPr>
                        <a:t>Jul</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baseline="0" dirty="0">
                          <a:solidFill>
                            <a:srgbClr val="000000"/>
                          </a:solidFill>
                          <a:effectLst/>
                          <a:latin typeface="Calibri" panose="020F0502020204030204" pitchFamily="34" charset="0"/>
                        </a:rPr>
                        <a:t>10</a:t>
                      </a:r>
                      <a:r>
                        <a:rPr lang="en-GB" sz="900" b="1" i="0" u="none" strike="noStrike" baseline="30000" dirty="0">
                          <a:solidFill>
                            <a:srgbClr val="000000"/>
                          </a:solidFill>
                          <a:effectLst/>
                          <a:latin typeface="Calibri" panose="020F0502020204030204" pitchFamily="34" charset="0"/>
                        </a:rPr>
                        <a:t>th</a:t>
                      </a:r>
                      <a:r>
                        <a:rPr lang="en-GB" sz="900" b="1" i="0" u="none" strike="noStrike" baseline="0" dirty="0">
                          <a:solidFill>
                            <a:srgbClr val="000000"/>
                          </a:solidFill>
                          <a:effectLst/>
                          <a:latin typeface="Calibri" panose="020F0502020204030204" pitchFamily="34" charset="0"/>
                        </a:rPr>
                        <a:t> </a:t>
                      </a:r>
                    </a:p>
                    <a:p>
                      <a:pPr algn="r" fontAlgn="b"/>
                      <a:r>
                        <a:rPr lang="en-GB" sz="900" b="1" i="0" u="none" strike="noStrike" baseline="0" dirty="0">
                          <a:solidFill>
                            <a:srgbClr val="000000"/>
                          </a:solidFill>
                          <a:effectLst/>
                          <a:latin typeface="Calibri" panose="020F0502020204030204" pitchFamily="34" charset="0"/>
                        </a:rPr>
                        <a:t>Jul</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baseline="0" dirty="0">
                          <a:solidFill>
                            <a:srgbClr val="000000"/>
                          </a:solidFill>
                          <a:effectLst/>
                          <a:latin typeface="Calibri" panose="020F0502020204030204" pitchFamily="34" charset="0"/>
                        </a:rPr>
                        <a:t>17</a:t>
                      </a:r>
                      <a:r>
                        <a:rPr lang="en-GB" sz="900" b="1" i="0" u="none" strike="noStrike" baseline="30000" dirty="0">
                          <a:solidFill>
                            <a:srgbClr val="000000"/>
                          </a:solidFill>
                          <a:effectLst/>
                          <a:latin typeface="Calibri" panose="020F0502020204030204" pitchFamily="34" charset="0"/>
                        </a:rPr>
                        <a:t>th</a:t>
                      </a:r>
                      <a:r>
                        <a:rPr lang="en-GB" sz="900" b="1" i="0" u="none" strike="noStrike" baseline="0" dirty="0">
                          <a:solidFill>
                            <a:srgbClr val="000000"/>
                          </a:solidFill>
                          <a:effectLst/>
                          <a:latin typeface="Calibri" panose="020F0502020204030204" pitchFamily="34" charset="0"/>
                        </a:rPr>
                        <a:t> </a:t>
                      </a:r>
                    </a:p>
                    <a:p>
                      <a:pPr algn="r" fontAlgn="b"/>
                      <a:r>
                        <a:rPr lang="en-GB" sz="900" b="1" i="0" u="none" strike="noStrike" baseline="0" dirty="0">
                          <a:solidFill>
                            <a:srgbClr val="000000"/>
                          </a:solidFill>
                          <a:effectLst/>
                          <a:latin typeface="Calibri" panose="020F0502020204030204" pitchFamily="34" charset="0"/>
                        </a:rPr>
                        <a:t>Jul</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baseline="0" dirty="0">
                          <a:solidFill>
                            <a:srgbClr val="000000"/>
                          </a:solidFill>
                          <a:effectLst/>
                          <a:latin typeface="Calibri" panose="020F0502020204030204" pitchFamily="34" charset="0"/>
                        </a:rPr>
                        <a:t>24</a:t>
                      </a:r>
                      <a:r>
                        <a:rPr lang="en-GB" sz="900" b="1" i="0" u="none" strike="noStrike" baseline="30000" dirty="0">
                          <a:solidFill>
                            <a:srgbClr val="000000"/>
                          </a:solidFill>
                          <a:effectLst/>
                          <a:latin typeface="Calibri" panose="020F0502020204030204" pitchFamily="34" charset="0"/>
                        </a:rPr>
                        <a:t>th</a:t>
                      </a:r>
                      <a:r>
                        <a:rPr lang="en-GB" sz="900" b="1" i="0" u="none" strike="noStrike" baseline="0" dirty="0">
                          <a:solidFill>
                            <a:srgbClr val="000000"/>
                          </a:solidFill>
                          <a:effectLst/>
                          <a:latin typeface="Calibri" panose="020F0502020204030204" pitchFamily="34" charset="0"/>
                        </a:rPr>
                        <a:t> </a:t>
                      </a:r>
                    </a:p>
                    <a:p>
                      <a:pPr algn="r" fontAlgn="b"/>
                      <a:r>
                        <a:rPr lang="en-GB" sz="900" b="1" i="0" u="none" strike="noStrike" baseline="0" dirty="0">
                          <a:solidFill>
                            <a:srgbClr val="000000"/>
                          </a:solidFill>
                          <a:effectLst/>
                          <a:latin typeface="Calibri" panose="020F0502020204030204" pitchFamily="34" charset="0"/>
                        </a:rPr>
                        <a:t>Jul</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800" b="0" i="0" u="none" strike="noStrike" dirty="0">
                          <a:solidFill>
                            <a:srgbClr val="000000"/>
                          </a:solidFill>
                          <a:effectLst/>
                          <a:latin typeface="Calibri" panose="020F0502020204030204" pitchFamily="34" charset="0"/>
                        </a:rPr>
                        <a:t>Home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dirty="0">
                          <a:solidFill>
                            <a:srgbClr val="000000"/>
                          </a:solidFill>
                          <a:effectLst/>
                          <a:latin typeface="Calibri" panose="020F0502020204030204" pitchFamily="34" charset="0"/>
                        </a:rPr>
                        <a:t>25.7%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20.5%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22.6%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18.3%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19.3%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20.9%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21.9%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18.6%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26.8%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18.9%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23.8%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22.1%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19.6%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17.6%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24.7%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19.9%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25.9%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29.4%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32.5%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32.2%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31.8%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26.5%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31.5%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26.8%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30.8%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800" b="0" i="0" u="none" strike="noStrike" dirty="0">
                          <a:solidFill>
                            <a:srgbClr val="000000"/>
                          </a:solidFill>
                          <a:effectLst/>
                          <a:latin typeface="Calibri" panose="020F0502020204030204" pitchFamily="34" charset="0"/>
                        </a:rPr>
                        <a:t>Care home</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25.9%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25.7%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30.4%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29.9%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28.1%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31.4%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30.2%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34.2%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34.0%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33.6%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39.1%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46.3%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48.1%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43.8%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45.8%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35.5%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38.7%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32.7%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34.2%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23.9%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25.7%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25.7%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28.0%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34.9%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28.9%</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800" b="0" i="0" u="none" strike="noStrike">
                          <a:solidFill>
                            <a:srgbClr val="000000"/>
                          </a:solidFill>
                          <a:effectLst/>
                          <a:latin typeface="Calibri" panose="020F0502020204030204" pitchFamily="34" charset="0"/>
                        </a:rPr>
                        <a:t>Hospital</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37.4%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42.3%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39.8%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45.2%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50.0%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34.8%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40.6%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42.2%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41.3%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42.6%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34.6%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39.5%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34.5%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36.1%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33.6%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26.0%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25.8%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24.5%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26.0%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29.2%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30.2%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31.9%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26.3%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27.4%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38.2%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30.1%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26.2%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30.2%</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800" b="0" i="0" u="none" strike="noStrike">
                          <a:solidFill>
                            <a:srgbClr val="000000"/>
                          </a:solidFill>
                          <a:effectLst/>
                          <a:latin typeface="Calibri" panose="020F0502020204030204" pitchFamily="34" charset="0"/>
                        </a:rPr>
                        <a:t>Hospice</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8.6%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7.1%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6.4%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6.7%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6.3%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6.0%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7.3%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10.5%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10.4%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13.8%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7.6%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8.1%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9.8%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8.2%</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800" b="0" i="0" u="none" strike="noStrike" dirty="0">
                          <a:solidFill>
                            <a:srgbClr val="000000"/>
                          </a:solidFill>
                          <a:effectLst/>
                          <a:latin typeface="Calibri" panose="020F0502020204030204" pitchFamily="34" charset="0"/>
                        </a:rPr>
                        <a:t>Elsewhere</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3.3%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0.7%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3.2%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3.7%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0.7%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Calibri" panose="020F0502020204030204" pitchFamily="34" charset="0"/>
                        </a:rPr>
                        <a:t>1.9%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Tree>
    <p:extLst>
      <p:ext uri="{BB962C8B-B14F-4D97-AF65-F5344CB8AC3E}">
        <p14:creationId xmlns:p14="http://schemas.microsoft.com/office/powerpoint/2010/main" val="1799671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1</a:t>
            </a:r>
            <a:r>
              <a:rPr lang="en-GB" sz="1200" baseline="30000" dirty="0">
                <a:solidFill>
                  <a:srgbClr val="FF0000"/>
                </a:solidFill>
              </a:rPr>
              <a:t>st</a:t>
            </a:r>
            <a:r>
              <a:rPr lang="en-GB" sz="1200" dirty="0">
                <a:solidFill>
                  <a:srgbClr val="FF0000"/>
                </a:solidFill>
              </a:rPr>
              <a:t> August.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15246" cy="307777"/>
          </a:xfrm>
          <a:prstGeom prst="rect">
            <a:avLst/>
          </a:prstGeom>
          <a:noFill/>
        </p:spPr>
        <p:txBody>
          <a:bodyPr wrap="none" rtlCol="0">
            <a:spAutoFit/>
          </a:bodyPr>
          <a:lstStyle/>
          <a:p>
            <a:r>
              <a:rPr lang="en-US" sz="1400" b="1" dirty="0"/>
              <a:t>Crude rate of Covid-19 mortality in Care Homes; to week ending 24/07/2020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3721303371"/>
              </p:ext>
            </p:extLst>
          </p:nvPr>
        </p:nvGraphicFramePr>
        <p:xfrm>
          <a:off x="7167283" y="4632801"/>
          <a:ext cx="4876799" cy="170242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17th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24th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00" b="0" i="0" u="none" strike="noStrike" dirty="0">
                          <a:solidFill>
                            <a:srgbClr val="000000"/>
                          </a:solidFill>
                          <a:effectLst/>
                          <a:latin typeface="Calibri" panose="020F0502020204030204" pitchFamily="34" charset="0"/>
                        </a:rPr>
                        <a:t>Brighton and Hove</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l" fontAlgn="b"/>
                      <a:endParaRPr lang="en-GB" sz="1000" b="0" i="0" u="none" strike="noStrike" dirty="0">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26.6 (20.1-34.5)</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00" b="0" i="0" u="none" strike="noStrike">
                          <a:solidFill>
                            <a:srgbClr val="000000"/>
                          </a:solidFill>
                          <a:effectLst/>
                          <a:latin typeface="Calibri" panose="020F0502020204030204" pitchFamily="34" charset="0"/>
                        </a:rPr>
                        <a:t>East Sussex</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-100%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19.4 (16.5-22.6)</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00" b="0" i="0" u="none" strike="noStrike">
                          <a:solidFill>
                            <a:srgbClr val="000000"/>
                          </a:solidFill>
                          <a:effectLst/>
                          <a:latin typeface="Calibri" panose="020F0502020204030204" pitchFamily="34" charset="0"/>
                        </a:rPr>
                        <a:t>West Sussex</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l" fontAlgn="b"/>
                      <a:endParaRPr lang="en-GB" sz="1000" b="0" i="0" u="none" strike="noStrike" dirty="0">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28.5 (25.3-31.9)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0">
                <a:tc>
                  <a:txBody>
                    <a:bodyPr/>
                    <a:lstStyle/>
                    <a:p>
                      <a:pPr algn="l" fontAlgn="b"/>
                      <a:r>
                        <a:rPr lang="en-GB" sz="1000" b="0" i="0" u="none" strike="noStrike">
                          <a:solidFill>
                            <a:srgbClr val="000000"/>
                          </a:solidFill>
                          <a:effectLst/>
                          <a:latin typeface="Calibri" panose="020F0502020204030204" pitchFamily="34" charset="0"/>
                        </a:rPr>
                        <a:t>Sussex areas combined</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-100%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509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24.6 (22.5-26.9)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66</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-21.2%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14,613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32 (31.5-32.6)</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
        <p:nvSpPr>
          <p:cNvPr id="8" name="TextBox 7">
            <a:extLst>
              <a:ext uri="{FF2B5EF4-FFF2-40B4-BE49-F238E27FC236}">
                <a16:creationId xmlns:a16="http://schemas.microsoft.com/office/drawing/2014/main" id="{BB693E2E-AF77-8142-8812-30390613EBBA}"/>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841CE0B7-38DF-6948-B1FF-4CACF001BDAA}"/>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D1BFC7EA-81D5-4742-93CA-2BDB9C4B6F98}"/>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EB8C2DA1-3341-E64B-8F0D-7F61DA92159B}"/>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2791301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31</a:t>
            </a:r>
            <a:r>
              <a:rPr lang="en-GB" sz="1400" baseline="30000" dirty="0">
                <a:solidFill>
                  <a:srgbClr val="FF0000"/>
                </a:solidFill>
              </a:rPr>
              <a:t>st</a:t>
            </a:r>
            <a:r>
              <a:rPr lang="en-GB" sz="1400" dirty="0">
                <a:solidFill>
                  <a:srgbClr val="FF0000"/>
                </a:solidFill>
              </a:rPr>
              <a:t> July.</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31st July there have been 287 Covid-19 deaths notified to Care Quality Commission from West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24.7% of the 1,162 deaths notified to CQC between 10th April and 31st July.</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6876819" cy="307777"/>
          </a:xfrm>
          <a:prstGeom prst="rect">
            <a:avLst/>
          </a:prstGeom>
          <a:noFill/>
        </p:spPr>
        <p:txBody>
          <a:bodyPr wrap="none" rtlCol="0">
            <a:spAutoFit/>
          </a:bodyPr>
          <a:lstStyle/>
          <a:p>
            <a:r>
              <a:rPr lang="en-US" sz="1400" b="1" dirty="0"/>
              <a:t>Daily care home deaths notified to the Care Quality Commission; West Sussex 31/07/2020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9" y="3683000"/>
            <a:ext cx="6773322" cy="3174994"/>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9" y="508001"/>
            <a:ext cx="6773322" cy="3174994"/>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247721" y="117965"/>
            <a:ext cx="5940985" cy="276999"/>
          </a:xfrm>
          <a:prstGeom prst="rect">
            <a:avLst/>
          </a:prstGeom>
          <a:noFill/>
        </p:spPr>
        <p:txBody>
          <a:bodyPr wrap="none" rtlCol="0">
            <a:spAutoFit/>
          </a:bodyPr>
          <a:lstStyle/>
          <a:p>
            <a:r>
              <a:rPr lang="en-US" sz="1200" b="1" dirty="0"/>
              <a:t>Daily hospital deaths notified to Department for Health and Social Care; up </a:t>
            </a:r>
            <a:r>
              <a:rPr lang="en-US" sz="1200" b="1"/>
              <a:t>to 02/08/2020</a:t>
            </a:r>
            <a:endParaRPr lang="en-US" sz="1200" b="1" dirty="0"/>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extLst>
              <p:ext uri="{D42A27DB-BD31-4B8C-83A1-F6EECF244321}">
                <p14:modId xmlns:p14="http://schemas.microsoft.com/office/powerpoint/2010/main" val="953206196"/>
              </p:ext>
            </p:extLst>
          </p:nvPr>
        </p:nvGraphicFramePr>
        <p:xfrm>
          <a:off x="526774" y="4386806"/>
          <a:ext cx="11120250" cy="1461192"/>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359816">
                  <a:extLst>
                    <a:ext uri="{9D8B030D-6E8A-4147-A177-3AD203B41FA5}">
                      <a16:colId xmlns:a16="http://schemas.microsoft.com/office/drawing/2014/main" val="2741019677"/>
                    </a:ext>
                  </a:extLst>
                </a:gridCol>
                <a:gridCol w="373711">
                  <a:extLst>
                    <a:ext uri="{9D8B030D-6E8A-4147-A177-3AD203B41FA5}">
                      <a16:colId xmlns:a16="http://schemas.microsoft.com/office/drawing/2014/main" val="3285910510"/>
                    </a:ext>
                  </a:extLst>
                </a:gridCol>
                <a:gridCol w="469127">
                  <a:extLst>
                    <a:ext uri="{9D8B030D-6E8A-4147-A177-3AD203B41FA5}">
                      <a16:colId xmlns:a16="http://schemas.microsoft.com/office/drawing/2014/main" val="2084136325"/>
                    </a:ext>
                  </a:extLst>
                </a:gridCol>
                <a:gridCol w="437778">
                  <a:extLst>
                    <a:ext uri="{9D8B030D-6E8A-4147-A177-3AD203B41FA5}">
                      <a16:colId xmlns:a16="http://schemas.microsoft.com/office/drawing/2014/main" val="3410605578"/>
                    </a:ext>
                  </a:extLst>
                </a:gridCol>
                <a:gridCol w="405061">
                  <a:extLst>
                    <a:ext uri="{9D8B030D-6E8A-4147-A177-3AD203B41FA5}">
                      <a16:colId xmlns:a16="http://schemas.microsoft.com/office/drawing/2014/main" val="3582155694"/>
                    </a:ext>
                  </a:extLst>
                </a:gridCol>
                <a:gridCol w="485029">
                  <a:extLst>
                    <a:ext uri="{9D8B030D-6E8A-4147-A177-3AD203B41FA5}">
                      <a16:colId xmlns:a16="http://schemas.microsoft.com/office/drawing/2014/main" val="4084785375"/>
                    </a:ext>
                  </a:extLst>
                </a:gridCol>
                <a:gridCol w="517501">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800" b="1" i="0" u="none" strike="noStrike">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800" b="1" i="0" u="none" strike="noStrike">
                          <a:solidFill>
                            <a:srgbClr val="000000"/>
                          </a:solidFill>
                          <a:effectLst/>
                          <a:latin typeface="Calibri" panose="020F0502020204030204" pitchFamily="34" charset="0"/>
                        </a:rPr>
                        <a:t>20th Jul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800" b="1" i="0" u="none" strike="noStrike">
                          <a:solidFill>
                            <a:srgbClr val="000000"/>
                          </a:solidFill>
                          <a:effectLst/>
                          <a:latin typeface="Calibri" panose="020F0502020204030204" pitchFamily="34" charset="0"/>
                        </a:rPr>
                        <a:t>21st Jul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800" b="1" i="0" u="none" strike="noStrike">
                          <a:solidFill>
                            <a:srgbClr val="000000"/>
                          </a:solidFill>
                          <a:effectLst/>
                          <a:latin typeface="Calibri" panose="020F0502020204030204" pitchFamily="34" charset="0"/>
                        </a:rPr>
                        <a:t>22nd Jul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800" b="1" i="0" u="none" strike="noStrike">
                          <a:solidFill>
                            <a:srgbClr val="000000"/>
                          </a:solidFill>
                          <a:effectLst/>
                          <a:latin typeface="Calibri" panose="020F0502020204030204" pitchFamily="34" charset="0"/>
                        </a:rPr>
                        <a:t>23rd Jul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800" b="1" i="0" u="none" strike="noStrike">
                          <a:solidFill>
                            <a:srgbClr val="000000"/>
                          </a:solidFill>
                          <a:effectLst/>
                          <a:latin typeface="Calibri" panose="020F0502020204030204" pitchFamily="34" charset="0"/>
                        </a:rPr>
                        <a:t>24th Jul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800" b="1" i="0" u="none" strike="noStrike">
                          <a:solidFill>
                            <a:srgbClr val="000000"/>
                          </a:solidFill>
                          <a:effectLst/>
                          <a:latin typeface="Calibri" panose="020F0502020204030204" pitchFamily="34" charset="0"/>
                        </a:rPr>
                        <a:t>25th Jul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800" b="1" i="0" u="none" strike="noStrike">
                          <a:solidFill>
                            <a:srgbClr val="000000"/>
                          </a:solidFill>
                          <a:effectLst/>
                          <a:latin typeface="Calibri" panose="020F0502020204030204" pitchFamily="34" charset="0"/>
                        </a:rPr>
                        <a:t>26th Jul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800" b="1" i="0" u="none" strike="noStrike">
                          <a:solidFill>
                            <a:srgbClr val="000000"/>
                          </a:solidFill>
                          <a:effectLst/>
                          <a:latin typeface="Calibri" panose="020F0502020204030204" pitchFamily="34" charset="0"/>
                        </a:rPr>
                        <a:t>27th Jul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800" b="1" i="0" u="none" strike="noStrike">
                          <a:solidFill>
                            <a:srgbClr val="000000"/>
                          </a:solidFill>
                          <a:effectLst/>
                          <a:latin typeface="Calibri" panose="020F0502020204030204" pitchFamily="34" charset="0"/>
                        </a:rPr>
                        <a:t>28th Jul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800" b="1" i="0" u="none" strike="noStrike">
                          <a:solidFill>
                            <a:srgbClr val="000000"/>
                          </a:solidFill>
                          <a:effectLst/>
                          <a:latin typeface="Calibri" panose="020F0502020204030204" pitchFamily="34" charset="0"/>
                        </a:rPr>
                        <a:t>29th Jul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b"/>
                      <a:r>
                        <a:rPr lang="en-GB" sz="800" b="1" i="0" u="none" strike="noStrike">
                          <a:solidFill>
                            <a:srgbClr val="000000"/>
                          </a:solidFill>
                          <a:effectLst/>
                          <a:latin typeface="Calibri" panose="020F0502020204030204" pitchFamily="34" charset="0"/>
                        </a:rPr>
                        <a:t>30th Jul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b"/>
                      <a:r>
                        <a:rPr lang="en-GB" sz="800" b="1" i="0" u="none" strike="noStrike" dirty="0">
                          <a:solidFill>
                            <a:srgbClr val="000000"/>
                          </a:solidFill>
                          <a:effectLst/>
                          <a:latin typeface="Calibri" panose="020F0502020204030204" pitchFamily="34" charset="0"/>
                        </a:rPr>
                        <a:t>31st Jul </a:t>
                      </a:r>
                    </a:p>
                    <a:p>
                      <a:pPr algn="l" fontAlgn="b"/>
                      <a:r>
                        <a:rPr lang="en-GB" sz="8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b"/>
                      <a:r>
                        <a:rPr lang="en-GB" sz="800" b="1" i="0" u="none" strike="noStrike">
                          <a:solidFill>
                            <a:srgbClr val="000000"/>
                          </a:solidFill>
                          <a:effectLst/>
                          <a:latin typeface="Calibri" panose="020F0502020204030204" pitchFamily="34" charset="0"/>
                        </a:rPr>
                        <a:t>1st Aug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b"/>
                      <a:r>
                        <a:rPr lang="en-GB" sz="800" b="1" i="0" u="none" strike="noStrike">
                          <a:solidFill>
                            <a:srgbClr val="000000"/>
                          </a:solidFill>
                          <a:effectLst/>
                          <a:latin typeface="Calibri" panose="020F0502020204030204" pitchFamily="34" charset="0"/>
                        </a:rPr>
                        <a:t>2nd Aug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800" b="1" i="0" u="none" strike="noStrike" dirty="0">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8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169706">
                <a:tc>
                  <a:txBody>
                    <a:bodyPr/>
                    <a:lstStyle/>
                    <a:p>
                      <a:pPr algn="l" fontAlgn="b"/>
                      <a:r>
                        <a:rPr lang="en-GB" sz="800" b="0" i="0" u="none" strike="noStrike">
                          <a:solidFill>
                            <a:srgbClr val="000000"/>
                          </a:solidFill>
                          <a:effectLst/>
                          <a:latin typeface="Calibri" panose="020F0502020204030204" pitchFamily="34" charset="0"/>
                        </a:rPr>
                        <a:t>Brighton and Sussex University Hospitals NHS Trust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148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dirty="0">
                          <a:solidFill>
                            <a:srgbClr val="000000"/>
                          </a:solidFill>
                          <a:effectLst/>
                          <a:latin typeface="Calibri" panose="020F0502020204030204" pitchFamily="34" charset="0"/>
                        </a:rPr>
                        <a:t>27.6 per 100,000 (23.3-32.4)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166977">
                <a:tc>
                  <a:txBody>
                    <a:bodyPr/>
                    <a:lstStyle/>
                    <a:p>
                      <a:pPr algn="l" fontAlgn="b"/>
                      <a:r>
                        <a:rPr lang="en-GB" sz="800" b="0" i="0" u="none" strike="noStrike">
                          <a:solidFill>
                            <a:srgbClr val="000000"/>
                          </a:solidFill>
                          <a:effectLst/>
                          <a:latin typeface="Calibri" panose="020F0502020204030204" pitchFamily="34" charset="0"/>
                        </a:rPr>
                        <a:t>East Sussex Healthcare NHS Trust</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99</a:t>
                      </a:r>
                    </a:p>
                  </a:txBody>
                  <a:tcPr marL="9525" marR="9525" marT="9525" marB="0" anchor="b">
                    <a:lnL>
                      <a:noFill/>
                    </a:lnL>
                    <a:lnR>
                      <a:noFill/>
                    </a:lnR>
                    <a:lnT>
                      <a:noFill/>
                    </a:lnT>
                    <a:lnB>
                      <a:noFill/>
                    </a:lnB>
                  </a:tcPr>
                </a:tc>
                <a:tc>
                  <a:txBody>
                    <a:bodyPr/>
                    <a:lstStyle/>
                    <a:p>
                      <a:pPr algn="r" fontAlgn="b"/>
                      <a:r>
                        <a:rPr lang="en-GB" sz="800" b="0" i="0" u="none" strike="noStrike" dirty="0">
                          <a:solidFill>
                            <a:srgbClr val="000000"/>
                          </a:solidFill>
                          <a:effectLst/>
                          <a:latin typeface="Calibri" panose="020F0502020204030204" pitchFamily="34" charset="0"/>
                        </a:rPr>
                        <a:t>27.1 per 100,000 (22.1-33)</a:t>
                      </a:r>
                    </a:p>
                  </a:txBody>
                  <a:tcPr marL="9525" marR="9525" marT="9525" marB="0" anchor="b">
                    <a:lnL>
                      <a:noFill/>
                    </a:lnL>
                    <a:lnR>
                      <a:noFill/>
                    </a:lnR>
                    <a:lnT>
                      <a:noFill/>
                    </a:lnT>
                    <a:lnB>
                      <a:noFill/>
                    </a:lnB>
                  </a:tcPr>
                </a:tc>
                <a:extLst>
                  <a:ext uri="{0D108BD9-81ED-4DB2-BD59-A6C34878D82A}">
                    <a16:rowId xmlns:a16="http://schemas.microsoft.com/office/drawing/2014/main" val="2823211010"/>
                  </a:ext>
                </a:extLst>
              </a:tr>
              <a:tr h="166977">
                <a:tc>
                  <a:txBody>
                    <a:bodyPr/>
                    <a:lstStyle/>
                    <a:p>
                      <a:pPr algn="l" fontAlgn="b"/>
                      <a:r>
                        <a:rPr lang="en-GB" sz="800" b="0" i="0" u="none" strike="noStrike">
                          <a:solidFill>
                            <a:srgbClr val="000000"/>
                          </a:solidFill>
                          <a:effectLst/>
                          <a:latin typeface="Calibri" panose="020F0502020204030204" pitchFamily="34" charset="0"/>
                        </a:rPr>
                        <a:t>Surrey and Sussex Healthcare NHS Trust</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8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260</a:t>
                      </a:r>
                    </a:p>
                  </a:txBody>
                  <a:tcPr marL="9525" marR="9525" marT="9525" marB="0" anchor="b">
                    <a:lnL>
                      <a:noFill/>
                    </a:lnL>
                    <a:lnR>
                      <a:noFill/>
                    </a:lnR>
                    <a:lnT>
                      <a:noFill/>
                    </a:lnT>
                    <a:lnB>
                      <a:noFill/>
                    </a:lnB>
                  </a:tcPr>
                </a:tc>
                <a:tc>
                  <a:txBody>
                    <a:bodyPr/>
                    <a:lstStyle/>
                    <a:p>
                      <a:pPr algn="r" fontAlgn="b"/>
                      <a:r>
                        <a:rPr lang="en-GB" sz="800" b="0" i="0" u="none" strike="noStrike" dirty="0">
                          <a:solidFill>
                            <a:srgbClr val="000000"/>
                          </a:solidFill>
                          <a:effectLst/>
                          <a:latin typeface="Calibri" panose="020F0502020204030204" pitchFamily="34" charset="0"/>
                        </a:rPr>
                        <a:t>68 per 100,000 (60-76.8)</a:t>
                      </a:r>
                    </a:p>
                  </a:txBody>
                  <a:tcPr marL="9525" marR="9525" marT="9525" marB="0" anchor="b">
                    <a:lnL>
                      <a:noFill/>
                    </a:lnL>
                    <a:lnR>
                      <a:noFill/>
                    </a:lnR>
                    <a:lnT>
                      <a:noFill/>
                    </a:lnT>
                    <a:lnB>
                      <a:noFill/>
                    </a:lnB>
                  </a:tcPr>
                </a:tc>
                <a:extLst>
                  <a:ext uri="{0D108BD9-81ED-4DB2-BD59-A6C34878D82A}">
                    <a16:rowId xmlns:a16="http://schemas.microsoft.com/office/drawing/2014/main" val="2892782944"/>
                  </a:ext>
                </a:extLst>
              </a:tr>
              <a:tr h="190832">
                <a:tc>
                  <a:txBody>
                    <a:bodyPr/>
                    <a:lstStyle/>
                    <a:p>
                      <a:pPr algn="l" fontAlgn="b"/>
                      <a:r>
                        <a:rPr lang="en-GB" sz="800" b="0" i="0" u="none" strike="noStrike">
                          <a:solidFill>
                            <a:srgbClr val="000000"/>
                          </a:solidFill>
                          <a:effectLst/>
                          <a:latin typeface="Calibri" panose="020F0502020204030204" pitchFamily="34" charset="0"/>
                        </a:rPr>
                        <a:t>Sussex Community NHS Foundation Trust</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216640812"/>
                  </a:ext>
                </a:extLst>
              </a:tr>
              <a:tr h="159026">
                <a:tc>
                  <a:txBody>
                    <a:bodyPr/>
                    <a:lstStyle/>
                    <a:p>
                      <a:pPr algn="l" fontAlgn="b"/>
                      <a:r>
                        <a:rPr lang="en-GB" sz="800" b="0" i="0" u="none" strike="noStrike">
                          <a:solidFill>
                            <a:srgbClr val="000000"/>
                          </a:solidFill>
                          <a:effectLst/>
                          <a:latin typeface="Calibri" panose="020F0502020204030204" pitchFamily="34" charset="0"/>
                        </a:rPr>
                        <a:t>Western Sussex Hospitals NHS Foundation Trust</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113</a:t>
                      </a:r>
                    </a:p>
                  </a:txBody>
                  <a:tcPr marL="9525" marR="9525" marT="9525" marB="0" anchor="b">
                    <a:lnL>
                      <a:noFill/>
                    </a:lnL>
                    <a:lnR>
                      <a:noFill/>
                    </a:lnR>
                    <a:lnT>
                      <a:noFill/>
                    </a:lnT>
                    <a:lnB>
                      <a:noFill/>
                    </a:lnB>
                  </a:tcPr>
                </a:tc>
                <a:tc>
                  <a:txBody>
                    <a:bodyPr/>
                    <a:lstStyle/>
                    <a:p>
                      <a:pPr algn="r" fontAlgn="b"/>
                      <a:r>
                        <a:rPr lang="en-GB" sz="800" b="0" i="0" u="none" strike="noStrike" dirty="0">
                          <a:solidFill>
                            <a:srgbClr val="000000"/>
                          </a:solidFill>
                          <a:effectLst/>
                          <a:latin typeface="Calibri" panose="020F0502020204030204" pitchFamily="34" charset="0"/>
                        </a:rPr>
                        <a:t>23.7 per 100,000 (19.5-28.5)</a:t>
                      </a:r>
                    </a:p>
                  </a:txBody>
                  <a:tcPr marL="9525" marR="9525" marT="9525" marB="0" anchor="b">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800" b="0" i="0" u="none" strike="noStrike">
                          <a:solidFill>
                            <a:srgbClr val="000000"/>
                          </a:solidFill>
                          <a:effectLst/>
                          <a:latin typeface="Calibri" panose="020F0502020204030204" pitchFamily="34" charset="0"/>
                        </a:rPr>
                        <a:t>England</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8</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8</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4</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8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800" b="0" i="0" u="none" strike="noStrike" dirty="0">
                          <a:solidFill>
                            <a:srgbClr val="000000"/>
                          </a:solidFill>
                          <a:effectLst/>
                          <a:latin typeface="Calibri" panose="020F0502020204030204" pitchFamily="34" charset="0"/>
                        </a:rPr>
                        <a:t>29,354</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8" y="657361"/>
            <a:ext cx="6556187" cy="3338799"/>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78538" y="5867488"/>
            <a:ext cx="1891752" cy="369332"/>
          </a:xfrm>
          <a:prstGeom prst="rect">
            <a:avLst/>
          </a:prstGeom>
          <a:noFill/>
        </p:spPr>
        <p:txBody>
          <a:bodyPr wrap="square" rtlCol="0">
            <a:spAutoFit/>
          </a:bodyPr>
          <a:lstStyle/>
          <a:p>
            <a:pPr fontAlgn="base"/>
            <a:r>
              <a:rPr lang="en-GB" sz="900" dirty="0">
                <a:solidFill>
                  <a:srgbClr val="FF0000"/>
                </a:solidFill>
              </a:rPr>
              <a:t>These five days should be treated </a:t>
            </a:r>
          </a:p>
          <a:p>
            <a:pPr fontAlgn="base"/>
            <a:r>
              <a:rPr lang="en-GB" sz="9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26/07/2020</a:t>
            </a:r>
          </a:p>
        </p:txBody>
      </p:sp>
    </p:spTree>
    <p:extLst>
      <p:ext uri="{BB962C8B-B14F-4D97-AF65-F5344CB8AC3E}">
        <p14:creationId xmlns:p14="http://schemas.microsoft.com/office/powerpoint/2010/main" val="3776490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Deaths by Date of Occurrence</a:t>
            </a:r>
            <a:endParaRPr lang="en-GB"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extLst>
              <p:ext uri="{D42A27DB-BD31-4B8C-83A1-F6EECF244321}">
                <p14:modId xmlns:p14="http://schemas.microsoft.com/office/powerpoint/2010/main" val="463292940"/>
              </p:ext>
            </p:extLst>
          </p:nvPr>
        </p:nvGraphicFramePr>
        <p:xfrm>
          <a:off x="119271" y="866741"/>
          <a:ext cx="11919034" cy="5241407"/>
        </p:xfrm>
        <a:graphic>
          <a:graphicData uri="http://schemas.openxmlformats.org/drawingml/2006/table">
            <a:tbl>
              <a:tblPr/>
              <a:tblGrid>
                <a:gridCol w="815674">
                  <a:extLst>
                    <a:ext uri="{9D8B030D-6E8A-4147-A177-3AD203B41FA5}">
                      <a16:colId xmlns:a16="http://schemas.microsoft.com/office/drawing/2014/main" val="914011533"/>
                    </a:ext>
                  </a:extLst>
                </a:gridCol>
                <a:gridCol w="370112">
                  <a:extLst>
                    <a:ext uri="{9D8B030D-6E8A-4147-A177-3AD203B41FA5}">
                      <a16:colId xmlns:a16="http://schemas.microsoft.com/office/drawing/2014/main" val="1234676251"/>
                    </a:ext>
                  </a:extLst>
                </a:gridCol>
                <a:gridCol w="370112">
                  <a:extLst>
                    <a:ext uri="{9D8B030D-6E8A-4147-A177-3AD203B41FA5}">
                      <a16:colId xmlns:a16="http://schemas.microsoft.com/office/drawing/2014/main" val="4290614221"/>
                    </a:ext>
                  </a:extLst>
                </a:gridCol>
                <a:gridCol w="370112">
                  <a:extLst>
                    <a:ext uri="{9D8B030D-6E8A-4147-A177-3AD203B41FA5}">
                      <a16:colId xmlns:a16="http://schemas.microsoft.com/office/drawing/2014/main" val="3570678717"/>
                    </a:ext>
                  </a:extLst>
                </a:gridCol>
                <a:gridCol w="370112">
                  <a:extLst>
                    <a:ext uri="{9D8B030D-6E8A-4147-A177-3AD203B41FA5}">
                      <a16:colId xmlns:a16="http://schemas.microsoft.com/office/drawing/2014/main" val="3557013875"/>
                    </a:ext>
                  </a:extLst>
                </a:gridCol>
                <a:gridCol w="370112">
                  <a:extLst>
                    <a:ext uri="{9D8B030D-6E8A-4147-A177-3AD203B41FA5}">
                      <a16:colId xmlns:a16="http://schemas.microsoft.com/office/drawing/2014/main" val="3143303423"/>
                    </a:ext>
                  </a:extLst>
                </a:gridCol>
                <a:gridCol w="370112">
                  <a:extLst>
                    <a:ext uri="{9D8B030D-6E8A-4147-A177-3AD203B41FA5}">
                      <a16:colId xmlns:a16="http://schemas.microsoft.com/office/drawing/2014/main" val="811113895"/>
                    </a:ext>
                  </a:extLst>
                </a:gridCol>
                <a:gridCol w="370112">
                  <a:extLst>
                    <a:ext uri="{9D8B030D-6E8A-4147-A177-3AD203B41FA5}">
                      <a16:colId xmlns:a16="http://schemas.microsoft.com/office/drawing/2014/main" val="3260015052"/>
                    </a:ext>
                  </a:extLst>
                </a:gridCol>
                <a:gridCol w="370112">
                  <a:extLst>
                    <a:ext uri="{9D8B030D-6E8A-4147-A177-3AD203B41FA5}">
                      <a16:colId xmlns:a16="http://schemas.microsoft.com/office/drawing/2014/main" val="3530290400"/>
                    </a:ext>
                  </a:extLst>
                </a:gridCol>
                <a:gridCol w="370112">
                  <a:extLst>
                    <a:ext uri="{9D8B030D-6E8A-4147-A177-3AD203B41FA5}">
                      <a16:colId xmlns:a16="http://schemas.microsoft.com/office/drawing/2014/main" val="1016590592"/>
                    </a:ext>
                  </a:extLst>
                </a:gridCol>
                <a:gridCol w="370112">
                  <a:extLst>
                    <a:ext uri="{9D8B030D-6E8A-4147-A177-3AD203B41FA5}">
                      <a16:colId xmlns:a16="http://schemas.microsoft.com/office/drawing/2014/main" val="845157241"/>
                    </a:ext>
                  </a:extLst>
                </a:gridCol>
                <a:gridCol w="370112">
                  <a:extLst>
                    <a:ext uri="{9D8B030D-6E8A-4147-A177-3AD203B41FA5}">
                      <a16:colId xmlns:a16="http://schemas.microsoft.com/office/drawing/2014/main" val="2611672487"/>
                    </a:ext>
                  </a:extLst>
                </a:gridCol>
                <a:gridCol w="370112">
                  <a:extLst>
                    <a:ext uri="{9D8B030D-6E8A-4147-A177-3AD203B41FA5}">
                      <a16:colId xmlns:a16="http://schemas.microsoft.com/office/drawing/2014/main" val="3459487358"/>
                    </a:ext>
                  </a:extLst>
                </a:gridCol>
                <a:gridCol w="370112">
                  <a:extLst>
                    <a:ext uri="{9D8B030D-6E8A-4147-A177-3AD203B41FA5}">
                      <a16:colId xmlns:a16="http://schemas.microsoft.com/office/drawing/2014/main" val="2298555161"/>
                    </a:ext>
                  </a:extLst>
                </a:gridCol>
                <a:gridCol w="370112">
                  <a:extLst>
                    <a:ext uri="{9D8B030D-6E8A-4147-A177-3AD203B41FA5}">
                      <a16:colId xmlns:a16="http://schemas.microsoft.com/office/drawing/2014/main" val="1233904622"/>
                    </a:ext>
                  </a:extLst>
                </a:gridCol>
                <a:gridCol w="370112">
                  <a:extLst>
                    <a:ext uri="{9D8B030D-6E8A-4147-A177-3AD203B41FA5}">
                      <a16:colId xmlns:a16="http://schemas.microsoft.com/office/drawing/2014/main" val="1647108581"/>
                    </a:ext>
                  </a:extLst>
                </a:gridCol>
                <a:gridCol w="370112">
                  <a:extLst>
                    <a:ext uri="{9D8B030D-6E8A-4147-A177-3AD203B41FA5}">
                      <a16:colId xmlns:a16="http://schemas.microsoft.com/office/drawing/2014/main" val="4131586401"/>
                    </a:ext>
                  </a:extLst>
                </a:gridCol>
                <a:gridCol w="370112">
                  <a:extLst>
                    <a:ext uri="{9D8B030D-6E8A-4147-A177-3AD203B41FA5}">
                      <a16:colId xmlns:a16="http://schemas.microsoft.com/office/drawing/2014/main" val="3701799912"/>
                    </a:ext>
                  </a:extLst>
                </a:gridCol>
                <a:gridCol w="370112">
                  <a:extLst>
                    <a:ext uri="{9D8B030D-6E8A-4147-A177-3AD203B41FA5}">
                      <a16:colId xmlns:a16="http://schemas.microsoft.com/office/drawing/2014/main" val="43166036"/>
                    </a:ext>
                  </a:extLst>
                </a:gridCol>
                <a:gridCol w="370112">
                  <a:extLst>
                    <a:ext uri="{9D8B030D-6E8A-4147-A177-3AD203B41FA5}">
                      <a16:colId xmlns:a16="http://schemas.microsoft.com/office/drawing/2014/main" val="2252693503"/>
                    </a:ext>
                  </a:extLst>
                </a:gridCol>
                <a:gridCol w="370112">
                  <a:extLst>
                    <a:ext uri="{9D8B030D-6E8A-4147-A177-3AD203B41FA5}">
                      <a16:colId xmlns:a16="http://schemas.microsoft.com/office/drawing/2014/main" val="2937568516"/>
                    </a:ext>
                  </a:extLst>
                </a:gridCol>
                <a:gridCol w="370112">
                  <a:extLst>
                    <a:ext uri="{9D8B030D-6E8A-4147-A177-3AD203B41FA5}">
                      <a16:colId xmlns:a16="http://schemas.microsoft.com/office/drawing/2014/main" val="1943748713"/>
                    </a:ext>
                  </a:extLst>
                </a:gridCol>
                <a:gridCol w="370112">
                  <a:extLst>
                    <a:ext uri="{9D8B030D-6E8A-4147-A177-3AD203B41FA5}">
                      <a16:colId xmlns:a16="http://schemas.microsoft.com/office/drawing/2014/main" val="1603286018"/>
                    </a:ext>
                  </a:extLst>
                </a:gridCol>
                <a:gridCol w="370112">
                  <a:extLst>
                    <a:ext uri="{9D8B030D-6E8A-4147-A177-3AD203B41FA5}">
                      <a16:colId xmlns:a16="http://schemas.microsoft.com/office/drawing/2014/main" val="1306586795"/>
                    </a:ext>
                  </a:extLst>
                </a:gridCol>
                <a:gridCol w="370112">
                  <a:extLst>
                    <a:ext uri="{9D8B030D-6E8A-4147-A177-3AD203B41FA5}">
                      <a16:colId xmlns:a16="http://schemas.microsoft.com/office/drawing/2014/main" val="177939970"/>
                    </a:ext>
                  </a:extLst>
                </a:gridCol>
                <a:gridCol w="370112">
                  <a:extLst>
                    <a:ext uri="{9D8B030D-6E8A-4147-A177-3AD203B41FA5}">
                      <a16:colId xmlns:a16="http://schemas.microsoft.com/office/drawing/2014/main" val="995822224"/>
                    </a:ext>
                  </a:extLst>
                </a:gridCol>
                <a:gridCol w="370112">
                  <a:extLst>
                    <a:ext uri="{9D8B030D-6E8A-4147-A177-3AD203B41FA5}">
                      <a16:colId xmlns:a16="http://schemas.microsoft.com/office/drawing/2014/main" val="992489275"/>
                    </a:ext>
                  </a:extLst>
                </a:gridCol>
                <a:gridCol w="370112">
                  <a:extLst>
                    <a:ext uri="{9D8B030D-6E8A-4147-A177-3AD203B41FA5}">
                      <a16:colId xmlns:a16="http://schemas.microsoft.com/office/drawing/2014/main" val="2936153845"/>
                    </a:ext>
                  </a:extLst>
                </a:gridCol>
                <a:gridCol w="370112">
                  <a:extLst>
                    <a:ext uri="{9D8B030D-6E8A-4147-A177-3AD203B41FA5}">
                      <a16:colId xmlns:a16="http://schemas.microsoft.com/office/drawing/2014/main" val="3065823675"/>
                    </a:ext>
                  </a:extLst>
                </a:gridCol>
                <a:gridCol w="370112">
                  <a:extLst>
                    <a:ext uri="{9D8B030D-6E8A-4147-A177-3AD203B41FA5}">
                      <a16:colId xmlns:a16="http://schemas.microsoft.com/office/drawing/2014/main" val="3622606851"/>
                    </a:ext>
                  </a:extLst>
                </a:gridCol>
                <a:gridCol w="370112">
                  <a:extLst>
                    <a:ext uri="{9D8B030D-6E8A-4147-A177-3AD203B41FA5}">
                      <a16:colId xmlns:a16="http://schemas.microsoft.com/office/drawing/2014/main" val="1972591581"/>
                    </a:ext>
                  </a:extLst>
                </a:gridCol>
              </a:tblGrid>
              <a:tr h="248874">
                <a:tc rowSpan="2">
                  <a:txBody>
                    <a:bodyPr/>
                    <a:lstStyle/>
                    <a:p>
                      <a:pPr algn="l" fontAlgn="ctr"/>
                      <a:r>
                        <a:rPr lang="en-GB" sz="9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0">
                  <a:txBody>
                    <a:bodyPr/>
                    <a:lstStyle/>
                    <a:p>
                      <a:pPr algn="ctr" fontAlgn="t"/>
                      <a:r>
                        <a:rPr lang="en-GB" sz="9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9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371279">
                <a:tc vMerge="1">
                  <a:txBody>
                    <a:bodyPr/>
                    <a:lstStyle/>
                    <a:p>
                      <a:endParaRPr lang="en-US"/>
                    </a:p>
                  </a:txBody>
                  <a:tcPr/>
                </a:tc>
                <a:tc>
                  <a:txBody>
                    <a:bodyPr/>
                    <a:lstStyle/>
                    <a:p>
                      <a:pPr algn="ctr" fontAlgn="t"/>
                      <a:r>
                        <a:rPr lang="en-GB" sz="9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GB" sz="9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10th</a:t>
                      </a:r>
                      <a:r>
                        <a:rPr lang="en-GB" sz="900" b="0" i="0" u="none" strike="noStrike" baseline="30000" dirty="0">
                          <a:solidFill>
                            <a:srgbClr val="000000"/>
                          </a:solidFill>
                          <a:effectLst/>
                          <a:latin typeface="Calibri" panose="020F0502020204030204" pitchFamily="34" charset="0"/>
                        </a:rPr>
                        <a:t> </a:t>
                      </a:r>
                      <a:r>
                        <a:rPr lang="en-GB" sz="900" b="0" i="0" u="none" strike="noStrike" dirty="0">
                          <a:solidFill>
                            <a:srgbClr val="000000"/>
                          </a:solidFill>
                          <a:effectLst/>
                          <a:latin typeface="Calibri" panose="020F0502020204030204" pitchFamily="34" charset="0"/>
                        </a:rPr>
                        <a:t>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8th</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29th </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12th </a:t>
                      </a:r>
                    </a:p>
                    <a:p>
                      <a:pPr algn="ctr" fontAlgn="t"/>
                      <a:r>
                        <a:rPr lang="en-GB" sz="9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19th</a:t>
                      </a:r>
                    </a:p>
                    <a:p>
                      <a:pPr algn="ctr" fontAlgn="t"/>
                      <a:r>
                        <a:rPr lang="en-GB" sz="9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26th 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3rd Jul</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10th Jul</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17th Jul</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24th Aug</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046336"/>
                  </a:ext>
                </a:extLst>
              </a:tr>
              <a:tr h="248874">
                <a:tc>
                  <a:txBody>
                    <a:bodyPr/>
                    <a:lstStyle/>
                    <a:p>
                      <a:pPr algn="l" fontAlgn="ctr"/>
                      <a:r>
                        <a:rPr lang="en-GB" sz="9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45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1682018"/>
                  </a:ext>
                </a:extLst>
              </a:tr>
              <a:tr h="248874">
                <a:tc>
                  <a:txBody>
                    <a:bodyPr/>
                    <a:lstStyle/>
                    <a:p>
                      <a:pPr algn="l" fontAlgn="ctr"/>
                      <a:r>
                        <a:rPr lang="en-GB" sz="9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5116283"/>
                  </a:ext>
                </a:extLst>
              </a:tr>
              <a:tr h="248874">
                <a:tc>
                  <a:txBody>
                    <a:bodyPr/>
                    <a:lstStyle/>
                    <a:p>
                      <a:pPr algn="l" fontAlgn="ctr"/>
                      <a:r>
                        <a:rPr lang="en-GB" sz="9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206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307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311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220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5853072"/>
                  </a:ext>
                </a:extLst>
              </a:tr>
              <a:tr h="313609">
                <a:tc>
                  <a:txBody>
                    <a:bodyPr/>
                    <a:lstStyle/>
                    <a:p>
                      <a:pPr algn="l" fontAlgn="ctr"/>
                      <a:r>
                        <a:rPr lang="en-GB" sz="9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345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500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391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311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313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258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307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287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1290901"/>
                  </a:ext>
                </a:extLst>
              </a:tr>
              <a:tr h="248874">
                <a:tc rowSpan="2">
                  <a:txBody>
                    <a:bodyPr/>
                    <a:lstStyle/>
                    <a:p>
                      <a:pPr algn="l" fontAlgn="ctr"/>
                      <a:r>
                        <a:rPr lang="en-GB" sz="9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30">
                  <a:txBody>
                    <a:bodyPr/>
                    <a:lstStyle/>
                    <a:p>
                      <a:pPr algn="ctr" fontAlgn="b"/>
                      <a:r>
                        <a:rPr lang="en-GB" sz="9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9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0">
                <a:tc vMerge="1">
                  <a:txBody>
                    <a:bodyPr/>
                    <a:lstStyle/>
                    <a:p>
                      <a:endParaRPr lang="en-US"/>
                    </a:p>
                  </a:txBody>
                  <a:tcPr/>
                </a:tc>
                <a:tc>
                  <a:txBody>
                    <a:bodyPr/>
                    <a:lstStyle/>
                    <a:p>
                      <a:pPr algn="ctr" fontAlgn="t"/>
                      <a:r>
                        <a:rPr lang="en-GB" sz="9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10th</a:t>
                      </a:r>
                      <a:r>
                        <a:rPr lang="en-GB" sz="900" b="0" i="0" u="none" strike="noStrike" baseline="30000" dirty="0">
                          <a:solidFill>
                            <a:srgbClr val="000000"/>
                          </a:solidFill>
                          <a:effectLst/>
                          <a:latin typeface="Calibri" panose="020F0502020204030204" pitchFamily="34" charset="0"/>
                        </a:rPr>
                        <a:t> </a:t>
                      </a:r>
                      <a:r>
                        <a:rPr lang="en-GB" sz="9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8th</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29th </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12th </a:t>
                      </a:r>
                    </a:p>
                    <a:p>
                      <a:pPr algn="ctr" fontAlgn="t"/>
                      <a:r>
                        <a:rPr lang="en-GB" sz="9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19th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26th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3rd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10th Jul</a:t>
                      </a:r>
                    </a:p>
                    <a:p>
                      <a:pPr marL="0" marR="0" lvl="0" indent="0" algn="ctr" defTabSz="914400" rtl="0" eaLnBrk="1" fontAlgn="t" latinLnBrk="0" hangingPunct="1">
                        <a:lnSpc>
                          <a:spcPct val="100000"/>
                        </a:lnSpc>
                        <a:spcBef>
                          <a:spcPts val="0"/>
                        </a:spcBef>
                        <a:spcAft>
                          <a:spcPts val="0"/>
                        </a:spcAft>
                        <a:buClrTx/>
                        <a:buSzTx/>
                        <a:buFontTx/>
                        <a:buNone/>
                        <a:tabLst/>
                        <a:defRPr/>
                      </a:pPr>
                      <a:endParaRPr lang="en-GB" sz="900" b="0" i="0" u="none" strike="noStrike" dirty="0">
                        <a:solidFill>
                          <a:srgbClr val="000000"/>
                        </a:solidFill>
                        <a:effectLst/>
                        <a:latin typeface="Calibri" panose="020F0502020204030204" pitchFamily="34" charset="0"/>
                      </a:endParaRP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17th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24th Aug</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8874">
                <a:tc>
                  <a:txBody>
                    <a:bodyPr/>
                    <a:lstStyle/>
                    <a:p>
                      <a:pPr algn="l" fontAlgn="ctr"/>
                      <a:r>
                        <a:rPr lang="en-GB" sz="9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8874">
                <a:tc>
                  <a:txBody>
                    <a:bodyPr/>
                    <a:lstStyle/>
                    <a:p>
                      <a:pPr algn="l" fontAlgn="ctr"/>
                      <a:r>
                        <a:rPr lang="en-GB" sz="9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8874">
                <a:tc>
                  <a:txBody>
                    <a:bodyPr/>
                    <a:lstStyle/>
                    <a:p>
                      <a:pPr algn="l" fontAlgn="ctr"/>
                      <a:r>
                        <a:rPr lang="en-GB" sz="9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91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609">
                <a:tc>
                  <a:txBody>
                    <a:bodyPr/>
                    <a:lstStyle/>
                    <a:p>
                      <a:pPr algn="l" fontAlgn="ctr"/>
                      <a:r>
                        <a:rPr lang="en-GB" sz="9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8874">
                <a:tc rowSpan="2">
                  <a:txBody>
                    <a:bodyPr/>
                    <a:lstStyle/>
                    <a:p>
                      <a:pPr algn="l" fontAlgn="ctr"/>
                      <a:r>
                        <a:rPr lang="en-GB" sz="9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30">
                  <a:txBody>
                    <a:bodyPr/>
                    <a:lstStyle/>
                    <a:p>
                      <a:pPr algn="ctr" fontAlgn="b"/>
                      <a:r>
                        <a:rPr lang="en-GB" sz="9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9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275385">
                <a:tc vMerge="1">
                  <a:txBody>
                    <a:bodyPr/>
                    <a:lstStyle/>
                    <a:p>
                      <a:endParaRPr lang="en-US"/>
                    </a:p>
                  </a:txBody>
                  <a:tcPr/>
                </a:tc>
                <a:tc>
                  <a:txBody>
                    <a:bodyPr/>
                    <a:lstStyle/>
                    <a:p>
                      <a:pPr algn="ctr" fontAlgn="t"/>
                      <a:r>
                        <a:rPr lang="en-GB" sz="9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10th</a:t>
                      </a:r>
                      <a:r>
                        <a:rPr lang="en-GB" sz="900" b="0" i="0" u="none" strike="noStrike" baseline="30000" dirty="0">
                          <a:solidFill>
                            <a:srgbClr val="000000"/>
                          </a:solidFill>
                          <a:effectLst/>
                          <a:latin typeface="Calibri" panose="020F0502020204030204" pitchFamily="34" charset="0"/>
                        </a:rPr>
                        <a:t> </a:t>
                      </a:r>
                      <a:r>
                        <a:rPr lang="en-GB" sz="9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8th</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29th </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12th </a:t>
                      </a:r>
                    </a:p>
                    <a:p>
                      <a:pPr algn="ctr" fontAlgn="t"/>
                      <a:r>
                        <a:rPr lang="en-GB" sz="9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19th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26th</a:t>
                      </a:r>
                    </a:p>
                    <a:p>
                      <a:pPr algn="ctr" fontAlgn="t"/>
                      <a:r>
                        <a:rPr lang="en-GB" sz="9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3rd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10th Jul</a:t>
                      </a:r>
                    </a:p>
                    <a:p>
                      <a:pPr marL="0" marR="0" lvl="0" indent="0" algn="ctr" defTabSz="914400" rtl="0" eaLnBrk="1" fontAlgn="t" latinLnBrk="0" hangingPunct="1">
                        <a:lnSpc>
                          <a:spcPct val="100000"/>
                        </a:lnSpc>
                        <a:spcBef>
                          <a:spcPts val="0"/>
                        </a:spcBef>
                        <a:spcAft>
                          <a:spcPts val="0"/>
                        </a:spcAft>
                        <a:buClrTx/>
                        <a:buSzTx/>
                        <a:buFontTx/>
                        <a:buNone/>
                        <a:tabLst/>
                        <a:defRPr/>
                      </a:pPr>
                      <a:endParaRPr lang="en-GB" sz="900" b="0" i="0" u="none" strike="noStrike" dirty="0">
                        <a:solidFill>
                          <a:srgbClr val="000000"/>
                        </a:solidFill>
                        <a:effectLst/>
                        <a:latin typeface="Calibri" panose="020F0502020204030204" pitchFamily="34" charset="0"/>
                      </a:endParaRP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17th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24th Aug</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8874">
                <a:tc>
                  <a:txBody>
                    <a:bodyPr/>
                    <a:lstStyle/>
                    <a:p>
                      <a:pPr algn="l" fontAlgn="ctr"/>
                      <a:r>
                        <a:rPr lang="en-GB" sz="9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dirty="0">
                          <a:solidFill>
                            <a:srgbClr val="000000"/>
                          </a:solidFill>
                          <a:effectLst/>
                          <a:latin typeface="Calibri" panose="020F0502020204030204" pitchFamily="34" charset="0"/>
                        </a:rPr>
                        <a:t>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55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8874">
                <a:tc>
                  <a:txBody>
                    <a:bodyPr/>
                    <a:lstStyle/>
                    <a:p>
                      <a:pPr algn="l" fontAlgn="ctr"/>
                      <a:r>
                        <a:rPr lang="en-GB" sz="9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130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8874">
                <a:tc>
                  <a:txBody>
                    <a:bodyPr/>
                    <a:lstStyle/>
                    <a:p>
                      <a:pPr algn="l" fontAlgn="ctr"/>
                      <a:r>
                        <a:rPr lang="en-GB" sz="9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204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187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207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152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130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157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609">
                <a:tc>
                  <a:txBody>
                    <a:bodyPr/>
                    <a:lstStyle/>
                    <a:p>
                      <a:pPr algn="l" fontAlgn="ctr"/>
                      <a:r>
                        <a:rPr lang="en-GB" sz="9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398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372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290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271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304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298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dirty="0">
                          <a:solidFill>
                            <a:srgbClr val="000000"/>
                          </a:solidFill>
                          <a:effectLst/>
                          <a:latin typeface="Calibri" panose="020F0502020204030204" pitchFamily="34" charset="0"/>
                        </a:rPr>
                        <a:t>282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375719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 y="289278"/>
            <a:ext cx="6095987" cy="3104438"/>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6" y="289278"/>
            <a:ext cx="6095987" cy="3104438"/>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 y="3464278"/>
            <a:ext cx="6095989" cy="3104438"/>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6" y="3464278"/>
            <a:ext cx="6095987" cy="3104438"/>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pic>
        <p:nvPicPr>
          <p:cNvPr id="7" name="Picture 6">
            <a:extLst>
              <a:ext uri="{FF2B5EF4-FFF2-40B4-BE49-F238E27FC236}">
                <a16:creationId xmlns:a16="http://schemas.microsoft.com/office/drawing/2014/main" id="{7B43F38D-5377-E442-A94F-D398E9D61E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 y="3464278"/>
            <a:ext cx="6095987" cy="3104437"/>
          </a:xfrm>
          <a:prstGeom prst="rect">
            <a:avLst/>
          </a:prstGeom>
        </p:spPr>
      </p:pic>
    </p:spTree>
    <p:extLst>
      <p:ext uri="{BB962C8B-B14F-4D97-AF65-F5344CB8AC3E}">
        <p14:creationId xmlns:p14="http://schemas.microsoft.com/office/powerpoint/2010/main" val="4172339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24/07/2020</a:t>
            </a:r>
          </a:p>
        </p:txBody>
      </p:sp>
      <p:sp>
        <p:nvSpPr>
          <p:cNvPr id="5" name="TextBox 4">
            <a:extLst>
              <a:ext uri="{FF2B5EF4-FFF2-40B4-BE49-F238E27FC236}">
                <a16:creationId xmlns:a16="http://schemas.microsoft.com/office/drawing/2014/main" id="{B09C64CC-B7B0-E34D-9EDA-4936C2BD7DF4}"/>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6" name="TextBox 5">
            <a:extLst>
              <a:ext uri="{FF2B5EF4-FFF2-40B4-BE49-F238E27FC236}">
                <a16:creationId xmlns:a16="http://schemas.microsoft.com/office/drawing/2014/main" id="{BA3E0863-E53D-CC4C-87AF-45A7F6558593}"/>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7" name="TextBox 6">
            <a:extLst>
              <a:ext uri="{FF2B5EF4-FFF2-40B4-BE49-F238E27FC236}">
                <a16:creationId xmlns:a16="http://schemas.microsoft.com/office/drawing/2014/main" id="{1B3D0AC2-5B69-DD41-80B1-0E9F1B7F43C6}"/>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8" name="TextBox 7">
            <a:extLst>
              <a:ext uri="{FF2B5EF4-FFF2-40B4-BE49-F238E27FC236}">
                <a16:creationId xmlns:a16="http://schemas.microsoft.com/office/drawing/2014/main" id="{5E852C7B-16E9-4641-BE05-82CFAFD44C1C}"/>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199769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1</a:t>
            </a:r>
            <a:r>
              <a:rPr lang="en-GB" sz="1200" baseline="30000" dirty="0">
                <a:solidFill>
                  <a:srgbClr val="FF0000"/>
                </a:solidFill>
              </a:rPr>
              <a:t>st</a:t>
            </a:r>
            <a:r>
              <a:rPr lang="en-GB" sz="1200" dirty="0">
                <a:solidFill>
                  <a:srgbClr val="FF0000"/>
                </a:solidFill>
              </a:rPr>
              <a:t> August.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24/07/2020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1707808182"/>
              </p:ext>
            </p:extLst>
          </p:nvPr>
        </p:nvGraphicFramePr>
        <p:xfrm>
          <a:off x="7055965" y="4251138"/>
          <a:ext cx="4876799" cy="1587500"/>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17th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24th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55.3 (47.1-64.6)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-71.4%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66.6 (60-73.7)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638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73.8 (68.2-79.8)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900" b="0" i="0" u="none" strike="noStrike" dirty="0">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-44.4%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1,170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68.3 (64.5-72.4)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900" b="0" i="0" u="none" strike="noStrike" dirty="0">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-20.3%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49,017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87.1 (86.3-87.9)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
        <p:nvSpPr>
          <p:cNvPr id="8" name="TextBox 7">
            <a:extLst>
              <a:ext uri="{FF2B5EF4-FFF2-40B4-BE49-F238E27FC236}">
                <a16:creationId xmlns:a16="http://schemas.microsoft.com/office/drawing/2014/main" id="{76A6B2F1-DC6D-1E4D-81D5-B3BDA8FBF10B}"/>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55D435B3-411D-FA48-8D1D-0A98D85C0AAB}"/>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5302E579-8CEE-F149-AF51-BA368BA519CF}"/>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696C89DA-4097-F742-8955-C599863259E2}"/>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2987475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extLst>
              <p:ext uri="{D42A27DB-BD31-4B8C-83A1-F6EECF244321}">
                <p14:modId xmlns:p14="http://schemas.microsoft.com/office/powerpoint/2010/main" val="3707809301"/>
              </p:ext>
            </p:extLst>
          </p:nvPr>
        </p:nvGraphicFramePr>
        <p:xfrm>
          <a:off x="287357" y="1546698"/>
          <a:ext cx="11563754" cy="1982439"/>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27 deaths </a:t>
                      </a:r>
                    </a:p>
                    <a:p>
                      <a:pPr algn="r" fontAlgn="b"/>
                      <a:r>
                        <a:rPr lang="en-GB" sz="900" b="0" i="0" u="none" strike="noStrike" dirty="0">
                          <a:solidFill>
                            <a:srgbClr val="000000"/>
                          </a:solidFill>
                          <a:effectLst/>
                          <a:latin typeface="Calibri" panose="020F0502020204030204" pitchFamily="34" charset="0"/>
                        </a:rPr>
                        <a:t>(9 per 100,000, </a:t>
                      </a:r>
                    </a:p>
                    <a:p>
                      <a:pPr algn="r" fontAlgn="b"/>
                      <a:r>
                        <a:rPr lang="en-GB" sz="900" b="0" i="0" u="none" strike="noStrike" dirty="0">
                          <a:solidFill>
                            <a:srgbClr val="000000"/>
                          </a:solidFill>
                          <a:effectLst/>
                          <a:latin typeface="Calibri" panose="020F0502020204030204" pitchFamily="34" charset="0"/>
                        </a:rPr>
                        <a:t>95% CI: 6-14)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 death </a:t>
                      </a:r>
                    </a:p>
                    <a:p>
                      <a:pPr algn="r" fontAlgn="b"/>
                      <a:r>
                        <a:rPr lang="en-GB" sz="900" b="0" i="0" u="none" strike="noStrike" dirty="0">
                          <a:solidFill>
                            <a:srgbClr val="000000"/>
                          </a:solidFill>
                          <a:effectLst/>
                          <a:latin typeface="Calibri" panose="020F0502020204030204" pitchFamily="34" charset="0"/>
                        </a:rPr>
                        <a:t>(0 per 100,000, </a:t>
                      </a:r>
                    </a:p>
                    <a:p>
                      <a:pPr algn="r" fontAlgn="b"/>
                      <a:r>
                        <a:rPr lang="en-GB" sz="900" b="0" i="0" u="none" strike="noStrike" dirty="0">
                          <a:solidFill>
                            <a:srgbClr val="000000"/>
                          </a:solidFill>
                          <a:effectLst/>
                          <a:latin typeface="Calibri" panose="020F0502020204030204" pitchFamily="34" charset="0"/>
                        </a:rPr>
                        <a:t>95% CI: 0-2)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1,266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12.7%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101 deaths </a:t>
                      </a:r>
                    </a:p>
                    <a:p>
                      <a:pPr algn="r" fontAlgn="b"/>
                      <a:r>
                        <a:rPr lang="en-GB" sz="900" b="0" i="0" u="none" strike="noStrike" dirty="0">
                          <a:solidFill>
                            <a:srgbClr val="000000"/>
                          </a:solidFill>
                          <a:effectLst/>
                          <a:latin typeface="Calibri" panose="020F0502020204030204" pitchFamily="34" charset="0"/>
                        </a:rPr>
                        <a:t>(18 per 100,000,</a:t>
                      </a:r>
                    </a:p>
                    <a:p>
                      <a:pPr algn="r" fontAlgn="b"/>
                      <a:r>
                        <a:rPr lang="en-GB" sz="900" b="0" i="0" u="none" strike="noStrike" dirty="0">
                          <a:solidFill>
                            <a:srgbClr val="000000"/>
                          </a:solidFill>
                          <a:effectLst/>
                          <a:latin typeface="Calibri" panose="020F0502020204030204" pitchFamily="34" charset="0"/>
                        </a:rPr>
                        <a:t> 95% CI: 15-22)</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 deaths </a:t>
                      </a:r>
                    </a:p>
                    <a:p>
                      <a:pPr algn="r" fontAlgn="b"/>
                      <a:r>
                        <a:rPr lang="en-GB" sz="900" b="0" i="0" u="none" strike="noStrike" dirty="0">
                          <a:solidFill>
                            <a:srgbClr val="000000"/>
                          </a:solidFill>
                          <a:effectLst/>
                          <a:latin typeface="Calibri" panose="020F0502020204030204" pitchFamily="34" charset="0"/>
                        </a:rPr>
                        <a:t>(0 per 100,000, </a:t>
                      </a:r>
                    </a:p>
                    <a:p>
                      <a:pPr algn="r" fontAlgn="b"/>
                      <a:r>
                        <a:rPr lang="en-GB" sz="900" b="0" i="0" u="none" strike="noStrike" dirty="0">
                          <a:solidFill>
                            <a:srgbClr val="000000"/>
                          </a:solidFill>
                          <a:effectLst/>
                          <a:latin typeface="Calibri" panose="020F0502020204030204" pitchFamily="34" charset="0"/>
                        </a:rPr>
                        <a:t>95% CI: 0-1)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4,067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9.1%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159 deaths </a:t>
                      </a:r>
                    </a:p>
                    <a:p>
                      <a:pPr algn="r" fontAlgn="b"/>
                      <a:r>
                        <a:rPr lang="en-GB" sz="900" b="0" i="0" u="none" strike="noStrike" dirty="0">
                          <a:solidFill>
                            <a:srgbClr val="000000"/>
                          </a:solidFill>
                          <a:effectLst/>
                          <a:latin typeface="Calibri" panose="020F0502020204030204" pitchFamily="34" charset="0"/>
                        </a:rPr>
                        <a:t>(18 per 100,000, </a:t>
                      </a:r>
                    </a:p>
                    <a:p>
                      <a:pPr algn="r" fontAlgn="b"/>
                      <a:r>
                        <a:rPr lang="en-GB" sz="900" b="0" i="0" u="none" strike="noStrike" dirty="0">
                          <a:solidFill>
                            <a:srgbClr val="000000"/>
                          </a:solidFill>
                          <a:effectLst/>
                          <a:latin typeface="Calibri" panose="020F0502020204030204" pitchFamily="34" charset="0"/>
                        </a:rPr>
                        <a:t>95% CI: 16-21)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 deaths </a:t>
                      </a:r>
                    </a:p>
                    <a:p>
                      <a:pPr algn="r" fontAlgn="b"/>
                      <a:r>
                        <a:rPr lang="en-GB" sz="900" b="0" i="0" u="none" strike="noStrike" dirty="0">
                          <a:solidFill>
                            <a:srgbClr val="000000"/>
                          </a:solidFill>
                          <a:effectLst/>
                          <a:latin typeface="Calibri" panose="020F0502020204030204" pitchFamily="34" charset="0"/>
                        </a:rPr>
                        <a:t>(0 per 100,000, </a:t>
                      </a:r>
                    </a:p>
                    <a:p>
                      <a:pPr algn="r" fontAlgn="b"/>
                      <a:r>
                        <a:rPr lang="en-GB" sz="900" b="0" i="0" u="none" strike="noStrike" dirty="0">
                          <a:solidFill>
                            <a:srgbClr val="000000"/>
                          </a:solidFill>
                          <a:effectLst/>
                          <a:latin typeface="Calibri" panose="020F0502020204030204" pitchFamily="34" charset="0"/>
                        </a:rPr>
                        <a:t>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6,061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638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11th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10.5%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24/07/2020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extLst>
              <p:ext uri="{D42A27DB-BD31-4B8C-83A1-F6EECF244321}">
                <p14:modId xmlns:p14="http://schemas.microsoft.com/office/powerpoint/2010/main" val="3754299981"/>
              </p:ext>
            </p:extLst>
          </p:nvPr>
        </p:nvGraphicFramePr>
        <p:xfrm>
          <a:off x="306172" y="4292841"/>
          <a:ext cx="11563754" cy="1909176"/>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4 deaths (2 per 1,000 care home beds, 95% CI: 1-5)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 deaths (0 per 1,000 care home beds, 95% CI: 0-2)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352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16.2%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37 deaths (4 per 1,000 care home beds, 95% CI: 3-6)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 deaths (0 per 1,000 care home beds, 95% CI: 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1360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160</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11.8%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46 deaths (4 per 1,000 care home beds, 95% CI: 3-6)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 deaths (0 per 1,000 care home beds, 95% CI: 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2052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14.2%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9th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24/07/2020</a:t>
            </a:r>
          </a:p>
        </p:txBody>
      </p:sp>
    </p:spTree>
    <p:extLst>
      <p:ext uri="{BB962C8B-B14F-4D97-AF65-F5344CB8AC3E}">
        <p14:creationId xmlns:p14="http://schemas.microsoft.com/office/powerpoint/2010/main" val="223206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6" y="198311"/>
            <a:ext cx="6906575"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295343" cy="276999"/>
          </a:xfrm>
          <a:prstGeom prst="rect">
            <a:avLst/>
          </a:prstGeom>
          <a:noFill/>
        </p:spPr>
        <p:txBody>
          <a:bodyPr wrap="none" rtlCol="0">
            <a:spAutoFit/>
          </a:bodyPr>
          <a:lstStyle/>
          <a:p>
            <a:r>
              <a:rPr lang="en-US" sz="1200" b="1" dirty="0"/>
              <a:t>All cause mortality; persons; occurring 01/03/2020 – 30-06-2020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2456246274"/>
              </p:ext>
            </p:extLst>
          </p:nvPr>
        </p:nvGraphicFramePr>
        <p:xfrm>
          <a:off x="180923" y="307462"/>
          <a:ext cx="4313237" cy="3768725"/>
        </p:xfrm>
        <a:graphic>
          <a:graphicData uri="http://schemas.openxmlformats.org/drawingml/2006/table">
            <a:tbl>
              <a:tblPr/>
              <a:tblGrid>
                <a:gridCol w="1131042">
                  <a:extLst>
                    <a:ext uri="{9D8B030D-6E8A-4147-A177-3AD203B41FA5}">
                      <a16:colId xmlns:a16="http://schemas.microsoft.com/office/drawing/2014/main" val="3348641187"/>
                    </a:ext>
                  </a:extLst>
                </a:gridCol>
                <a:gridCol w="705695">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9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a:solidFill>
                            <a:srgbClr val="000000"/>
                          </a:solidFill>
                          <a:effectLst/>
                          <a:latin typeface="Calibri" panose="020F0502020204030204" pitchFamily="34" charset="0"/>
                        </a:rPr>
                        <a:t>796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a:solidFill>
                            <a:srgbClr val="000000"/>
                          </a:solidFill>
                          <a:effectLst/>
                          <a:latin typeface="Calibri" panose="020F0502020204030204" pitchFamily="34" charset="0"/>
                        </a:rPr>
                        <a:t>361 per 100,000 ESP, 95% CI: 336-386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9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a:noFill/>
                    </a:lnT>
                    <a:lnB>
                      <a:noFill/>
                    </a:lnB>
                  </a:tcPr>
                </a:tc>
                <a:tc>
                  <a:txBody>
                    <a:bodyPr/>
                    <a:lstStyle/>
                    <a:p>
                      <a:pPr algn="r" fontAlgn="b"/>
                      <a:r>
                        <a:rPr lang="en-GB" sz="900" b="1" i="0" u="none" strike="noStrike">
                          <a:solidFill>
                            <a:srgbClr val="000000"/>
                          </a:solidFill>
                          <a:effectLst/>
                          <a:latin typeface="Calibri" panose="020F0502020204030204" pitchFamily="34" charset="0"/>
                        </a:rPr>
                        <a:t>2,387</a:t>
                      </a:r>
                    </a:p>
                  </a:txBody>
                  <a:tcPr marL="9525" marR="9525" marT="9525" marB="0" anchor="b">
                    <a:lnL>
                      <a:noFill/>
                    </a:lnL>
                    <a:lnR>
                      <a:noFill/>
                    </a:lnR>
                    <a:lnT>
                      <a:noFill/>
                    </a:lnT>
                    <a:lnB>
                      <a:noFill/>
                    </a:lnB>
                  </a:tcPr>
                </a:tc>
                <a:tc>
                  <a:txBody>
                    <a:bodyPr/>
                    <a:lstStyle/>
                    <a:p>
                      <a:pPr algn="r" fontAlgn="b"/>
                      <a:r>
                        <a:rPr lang="en-GB" sz="900" b="1" i="0" u="none" strike="noStrike" dirty="0">
                          <a:solidFill>
                            <a:srgbClr val="000000"/>
                          </a:solidFill>
                          <a:effectLst/>
                          <a:latin typeface="Calibri" panose="020F0502020204030204" pitchFamily="34" charset="0"/>
                        </a:rPr>
                        <a:t>304 per 100,000 ESP, 95% CI: 291-316</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900" b="0" i="0" u="none" strike="noStrike">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454</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300 per 100,000 ESP, 95% CI: 272-329</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900" b="0" i="0" u="none" strike="noStrike" dirty="0">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325 per 100,000 ESP, 95% CI: 289-361</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900" b="0" i="0" u="none" strike="noStrike">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504</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337 per 100,000 ESP, 95% CI: 307-367</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900" b="0" i="0" u="none" strike="noStrike">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471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283 per 100,000 ESP, 95% CI: 257-310</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9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637</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287 per 100,000 ESP, 95% CI: 264-309</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9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900" b="1" i="0" u="none" strike="noStrike">
                          <a:solidFill>
                            <a:srgbClr val="000000"/>
                          </a:solidFill>
                          <a:effectLst/>
                          <a:latin typeface="Calibri" panose="020F0502020204030204" pitchFamily="34" charset="0"/>
                        </a:rPr>
                        <a:t>3,681</a:t>
                      </a:r>
                    </a:p>
                  </a:txBody>
                  <a:tcPr marL="9525" marR="9525" marT="9525" marB="0" anchor="b">
                    <a:lnL>
                      <a:noFill/>
                    </a:lnL>
                    <a:lnR>
                      <a:noFill/>
                    </a:lnR>
                    <a:lnT>
                      <a:noFill/>
                    </a:lnT>
                    <a:lnB>
                      <a:noFill/>
                    </a:lnB>
                  </a:tcPr>
                </a:tc>
                <a:tc>
                  <a:txBody>
                    <a:bodyPr/>
                    <a:lstStyle/>
                    <a:p>
                      <a:pPr algn="r" fontAlgn="b"/>
                      <a:r>
                        <a:rPr lang="en-GB" sz="900" b="1" i="0" u="none" strike="noStrike" dirty="0">
                          <a:solidFill>
                            <a:srgbClr val="000000"/>
                          </a:solidFill>
                          <a:effectLst/>
                          <a:latin typeface="Calibri" panose="020F0502020204030204" pitchFamily="34" charset="0"/>
                        </a:rPr>
                        <a:t>340 per 100,000 ESP, 95% CI: 330-352</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900" b="0" i="0" u="none" strike="noStrike" dirty="0" err="1">
                          <a:solidFill>
                            <a:srgbClr val="000000"/>
                          </a:solidFill>
                          <a:effectLst/>
                          <a:latin typeface="Calibri" panose="020F0502020204030204" pitchFamily="34" charset="0"/>
                        </a:rPr>
                        <a:t>Adur</a:t>
                      </a:r>
                      <a:endParaRPr lang="en-GB" sz="9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277</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351 per 100,000 ESP, 95% CI: 309-392</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9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785</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325 per 100,000 ESP, 95% CI: 302-348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900" b="0" i="0" u="none" strike="noStrike">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594</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330 per 100,000 ESP, 95% CI: 303-358</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900" b="0" i="0" u="none" strike="noStrike">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314</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363 per 100,000 ESP, 95% CI: 322-403</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900" b="0" i="0" u="none" strike="noStrike">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590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336 per 100,000 ESP, 95% CI: 309-363</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9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602</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354 per 100,000 ESP, 95% CI: 326-383</a:t>
                      </a:r>
                    </a:p>
                  </a:txBody>
                  <a:tcPr marL="9525" marR="9525" marT="9525" marB="0" anchor="b">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900" b="0" i="0" u="none" strike="noStrike">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519</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362 per 100,000 ESP, 95% CI: 330-394</a:t>
                      </a:r>
                    </a:p>
                  </a:txBody>
                  <a:tcPr marL="9525" marR="9525" marT="9525" marB="0" anchor="b">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9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33,105</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343 per 100,000 ESP, 95% CI: 340-347</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9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207,706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384 per 100,000 ESP, 95% CI: 383-386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646331"/>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a:t>
            </a:r>
            <a:r>
              <a:rPr lang="en-GB" sz="1200"/>
              <a:t>than women.</a:t>
            </a:r>
            <a:endParaRPr lang="en-GB" sz="1200" dirty="0"/>
          </a:p>
        </p:txBody>
      </p:sp>
    </p:spTree>
    <p:extLst>
      <p:ext uri="{BB962C8B-B14F-4D97-AF65-F5344CB8AC3E}">
        <p14:creationId xmlns:p14="http://schemas.microsoft.com/office/powerpoint/2010/main" val="4107738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5"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3661996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08E1D3-D99F-3B46-B8E8-29EE4E61AF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5"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064312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4E5D77C8-0A5C-4560-9A5F-4D49EA6C08FC}">
  <ds:schemaRefs>
    <ds:schemaRef ds:uri="http://schemas.microsoft.com/sharepoint/v3/contenttype/forms"/>
  </ds:schemaRefs>
</ds:datastoreItem>
</file>

<file path=customXml/itemProps3.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12661</TotalTime>
  <Words>3708</Words>
  <Application>Microsoft Macintosh PowerPoint</Application>
  <PresentationFormat>Widescreen</PresentationFormat>
  <Paragraphs>1207</Paragraphs>
  <Slides>19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Jacqueline Clay</dc:creator>
  <cp:keywords/>
  <dc:description/>
  <cp:lastModifiedBy>Microsoft Office User</cp:lastModifiedBy>
  <cp:revision>192</cp:revision>
  <dcterms:created xsi:type="dcterms:W3CDTF">2020-04-23T12:41:56Z</dcterms:created>
  <dcterms:modified xsi:type="dcterms:W3CDTF">2020-08-04T10:02:03Z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